
<file path=[Content_Types].xml><?xml version="1.0" encoding="utf-8"?>
<Types xmlns="http://schemas.openxmlformats.org/package/2006/content-types">
  <Default Extension="bin" ContentType="image/unknown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Sunum amacı: UTTMD üyelerine COP21 ile COP31 arasındaki bağı ve 5 Kasım 2026 Tesis Teknik Zirvesi’nin stratejik zamanlamasını anlatmak.</a:t>
            </a:r>
          </a:p>
          <a:p>
            <a:r>
              <a:t>Kaynak: https://unfccc.int/cop31/about</a:t>
            </a:r>
          </a:p>
          <a:p>
            <a:r>
              <a:t>Görsel: https://antalyacityzone.com/haber/antalya-yurt-disindan-en-cok-goc-alan-ve-goc-veren-3uncu-il-oldu/5159</a:t>
            </a:r>
          </a:p>
          <a:p>
            <a:r>
              <a:t>Kurumsal görsel: UTTMD özgün HD logosu.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Kaynak: https://unfccc.int/cop31</a:t>
            </a:r>
          </a:p>
          <a:p>
            <a:r>
              <a:t>Kaynak: https://unfccc.int/process-and-meetings/the-paris-agreement</a:t>
            </a:r>
          </a:p>
          <a:p>
            <a:r>
              <a:t>Kaynak: https://www.iklim.gov.tr/paris-anlasmasi-i-34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COP21, 12 Aralık 2015’te Paris Anlaşması’nın kabul edildiği konferanstır.</a:t>
            </a:r>
          </a:p>
          <a:p>
            <a:r>
              <a:t>Kaynak: https://unfccc.int/process-and-meetings/the-paris-agreement</a:t>
            </a:r>
          </a:p>
          <a:p>
            <a:r>
              <a:t>Kaynak: https://www.un.org/en/climatechange/paris-agreement</a:t>
            </a:r>
          </a:p>
          <a:p>
            <a:r>
              <a:t>Fotoğraf kaynağı: https://triplepundit.com/2015/cop21-paris-agreement-and-art-possible/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Bu akış UTTMD’nin yorumudur. Paris Anlaşması ulusal katkılar ve şeffaflık sistemi üzerinden işler.</a:t>
            </a:r>
          </a:p>
          <a:p>
            <a:r>
              <a:t>Kaynak: https://unfccc.int/process-and-meetings/the-paris-agreement/nationally-determined-contributions-ndcs</a:t>
            </a:r>
          </a:p>
          <a:p>
            <a:r>
              <a:t>Görsel kaynağı: https://www.stco-ksa.com/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Model UTTMD tarafından zirvede tartışmaya açılması önerilen kurumsal çerçevedir.</a:t>
            </a:r>
          </a:p>
          <a:p>
            <a:r>
              <a:t>Görsel kaynağı: https://erketasarim.com/blog/turkiye-de-yesil-binalara-saglanan-tesvikler-krediler-ve-vergi-avantajlari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Tesis Teknik Zirvesi: 5 Kasım 2026, Haliç Üniversitesi Kongre Merkezi.</a:t>
            </a:r>
          </a:p>
          <a:p>
            <a:r>
              <a:t>COP31: 9–20 Kasım 2026, Antalya.</a:t>
            </a:r>
          </a:p>
          <a:p>
            <a:r>
              <a:t>Kaynak: https://unfccc.int/cop31/about</a:t>
            </a:r>
          </a:p>
          <a:p>
            <a:r>
              <a:t>Görsel kaynağı: https://www.bmigroup.com/lt/naujienos/zalias-stogas/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Program kaynağı: Tesis Teknik Zirvesi, 5 Kasım 2026.</a:t>
            </a:r>
          </a:p>
          <a:p>
            <a:r>
              <a:t>Kemal Evcioğlu: açılış konuşmacısı ve COP31 Yolunda Sürdürülebilir ve Akıllı Tesisler paneli moderatörü.</a:t>
            </a:r>
          </a:p>
          <a:p>
            <a:r>
              <a:t>Ali Özduran: Büyük Ölçekli Yapılarda Operasyonel Mükemmellik paneli moderatörü. UTTMD üyelik bilgisi kullanıcı tarafından teyit edilmiştir.</a:t>
            </a:r>
          </a:p>
          <a:p>
            <a:r>
              <a:t>Ali Güler: UTTMD Yönetim Kurulu Başkan Yardımcısı ve Tesis Yönetiminin Gücü paneli moderatörü.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Panel başlığı: COP31 Yolunda Sürdürülebilir ve Akıllı Tesisler.</a:t>
            </a:r>
          </a:p>
          <a:p>
            <a:r>
              <a:t>Program kaynağı: Tesis Teknik Zirvesi programı, 5 Kasım 2026.</a:t>
            </a:r>
          </a:p>
          <a:p>
            <a:r>
              <a:t>Bağlam kaynağı: https://unfccc.int/cop31/about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Davet ve program bilgileri: Tesis Teknik Zirvesi, 5 Kasım 2026.</a:t>
            </a:r>
          </a:p>
          <a:p>
            <a:r>
              <a:t>Kayıt bağlantısı: https://lnkd.in/d8B9Hsc6</a:t>
            </a:r>
          </a:p>
          <a:p>
            <a:r>
              <a:t>Kurumsal iletişim: www.uttmd.org ve info@uttmd.org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EDD025F-7EA8-4428-B197-F2D4B8B47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7F4AACCC-AB63-45B5-9F08-31FE6ABED8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D994405C-D987-4309-B241-9F67C8019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BA39B1D-1EEB-4570-BBE8-C45271AE9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2A44C73E-4692-485D-8293-6FC6628DC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EE895392-F61B-44F1-A19F-DCC2B08B4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379D2EFF-25FF-43BE-ADEE-C4C6B2AB2A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0F50E0DF-00C9-4FFF-9EB5-2E758CA22E4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E6596DE-0DF1-4386-A504-1BE114366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849F8F7B-4C37-41D0-A819-04E1B4C42C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jpe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2B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11">
            <a:extLst>
              <a:ext uri="{FF2B5EF4-FFF2-40B4-BE49-F238E27FC236}">
                <a16:creationId xmlns:a16="http://schemas.microsoft.com/office/drawing/2014/main" id="{226294F4-77E0-4C9E-BC3C-CAE598D1E5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00" r="5000"/>
          <a:stretch/>
        </p:blipFill>
        <p:spPr>
          <a:xfrm>
            <a:off x="6905625" y="0"/>
            <a:ext cx="5286375" cy="6858000"/>
          </a:xfrm>
          <a:prstGeom prst="rect">
            <a:avLst/>
          </a:prstGeom>
        </p:spPr>
      </p:pic>
      <p:sp>
        <p:nvSpPr>
          <p:cNvPr id="2" name="Dikdörtgen 1">
            <a:extLst>
              <a:ext uri="{FF2B5EF4-FFF2-40B4-BE49-F238E27FC236}">
                <a16:creationId xmlns:a16="http://schemas.microsoft.com/office/drawing/2014/main" id="{EF1ED2AB-91B9-4588-BB33-10396BAC3F2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905625" cy="6858000"/>
          </a:xfrm>
          <a:prstGeom prst="rect">
            <a:avLst/>
          </a:prstGeom>
          <a:solidFill>
            <a:srgbClr val="062B45"/>
          </a:solidFill>
          <a:ln w="0">
            <a:noFill/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2DD344AD-801A-4BA8-AFF0-7A1B33994B89}"/>
              </a:ext>
            </a:extLst>
          </p:cNvPr>
          <p:cNvSpPr>
            <a:spLocks noGrp="1"/>
          </p:cNvSpPr>
          <p:nvPr/>
        </p:nvSpPr>
        <p:spPr>
          <a:xfrm>
            <a:off x="6572250" y="0"/>
            <a:ext cx="333375" cy="6858000"/>
          </a:xfrm>
          <a:prstGeom prst="rect">
            <a:avLst/>
          </a:prstGeom>
          <a:solidFill>
            <a:srgbClr val="53B848"/>
          </a:solidFill>
          <a:ln w="0">
            <a:noFill/>
            <a:prstDash val="solid"/>
          </a:ln>
        </p:spPr>
        <p:txBody>
          <a:bodyPr/>
          <a:lstStyle/>
          <a:p>
            <a:endParaRPr lang="tr-TR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2D98B963-A9B3-4206-9196-6983487948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14350" y="400050"/>
            <a:ext cx="1028700" cy="1028700"/>
          </a:xfrm>
          <a:prstGeom prst="ellipse">
            <a:avLst/>
          </a:prstGeom>
        </p:spPr>
      </p:pic>
      <p:sp>
        <p:nvSpPr>
          <p:cNvPr id="5" name="Dikdörtgen 4">
            <a:extLst>
              <a:ext uri="{FF2B5EF4-FFF2-40B4-BE49-F238E27FC236}">
                <a16:creationId xmlns:a16="http://schemas.microsoft.com/office/drawing/2014/main" id="{27CA65AE-44E5-4966-84AC-41DC9007AF03}"/>
              </a:ext>
            </a:extLst>
          </p:cNvPr>
          <p:cNvSpPr>
            <a:spLocks noGrp="1"/>
          </p:cNvSpPr>
          <p:nvPr/>
        </p:nvSpPr>
        <p:spPr>
          <a:xfrm>
            <a:off x="1752600" y="571500"/>
            <a:ext cx="4476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12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12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12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12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12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12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12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12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12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12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rPr>
              <a:t>UTTMD ÜYE BİLGİLENDİRME SUNUMU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12185D79-D942-43A4-808A-B9EFBACE9F55}"/>
              </a:ext>
            </a:extLst>
          </p:cNvPr>
          <p:cNvSpPr>
            <a:spLocks noGrp="1"/>
          </p:cNvSpPr>
          <p:nvPr/>
        </p:nvSpPr>
        <p:spPr>
          <a:xfrm>
            <a:off x="514350" y="1866900"/>
            <a:ext cx="561975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4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4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4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4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4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4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4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4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4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4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4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4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COP21’den</a:t>
            </a:r>
          </a:p>
          <a:p>
            <a:pPr algn="l">
              <a:defRPr sz="4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4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COP31’e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512A4D4A-4C3A-4EED-920E-14E3C9825010}"/>
              </a:ext>
            </a:extLst>
          </p:cNvPr>
          <p:cNvSpPr>
            <a:spLocks noGrp="1"/>
          </p:cNvSpPr>
          <p:nvPr/>
        </p:nvSpPr>
        <p:spPr>
          <a:xfrm>
            <a:off x="552450" y="3638550"/>
            <a:ext cx="54292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02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02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02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02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02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02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02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02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02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02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02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pPr>
            <a:r>
              <a:rPr sz="202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rPr>
              <a:t>İklim hedefleri tesislerde hayat bulur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3EDF2748-4306-434B-B759-0B2A3EDF73CC}"/>
              </a:ext>
            </a:extLst>
          </p:cNvPr>
          <p:cNvSpPr>
            <a:spLocks noGrp="1"/>
          </p:cNvSpPr>
          <p:nvPr/>
        </p:nvSpPr>
        <p:spPr>
          <a:xfrm>
            <a:off x="552450" y="4552950"/>
            <a:ext cx="1857375" cy="38100"/>
          </a:xfrm>
          <a:prstGeom prst="rect">
            <a:avLst/>
          </a:prstGeom>
          <a:solidFill>
            <a:srgbClr val="F3A11A"/>
          </a:solidFill>
          <a:ln w="0">
            <a:noFill/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FBD4282E-518E-4D66-A72D-9A6E592F9C37}"/>
              </a:ext>
            </a:extLst>
          </p:cNvPr>
          <p:cNvSpPr>
            <a:spLocks noGrp="1"/>
          </p:cNvSpPr>
          <p:nvPr/>
        </p:nvSpPr>
        <p:spPr>
          <a:xfrm>
            <a:off x="552450" y="4810125"/>
            <a:ext cx="47625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5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5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5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5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5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5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5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5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5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5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5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5 Kasım 2026</a:t>
            </a:r>
          </a:p>
          <a:p>
            <a:pPr algn="l">
              <a:defRPr sz="15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Tesis Teknik Zirvesi</a:t>
            </a:r>
          </a:p>
          <a:p>
            <a:pPr algn="l">
              <a:defRPr sz="15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Haliç Üniversitesi Kongre Merkezi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DCA0FD64-A8CA-427A-A882-A1442F3C7BEA}"/>
              </a:ext>
            </a:extLst>
          </p:cNvPr>
          <p:cNvSpPr>
            <a:spLocks noGrp="1"/>
          </p:cNvSpPr>
          <p:nvPr/>
        </p:nvSpPr>
        <p:spPr>
          <a:xfrm>
            <a:off x="7477125" y="5467350"/>
            <a:ext cx="4095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ctr">
              <a:defRPr sz="19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9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9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9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9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9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9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9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9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9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9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9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COP31’DEN 4 GÜN ÖNCE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3490BEBE-37FB-40A2-A22E-C000CCC7EF84}"/>
              </a:ext>
            </a:extLst>
          </p:cNvPr>
          <p:cNvSpPr>
            <a:spLocks noGrp="1"/>
          </p:cNvSpPr>
          <p:nvPr/>
        </p:nvSpPr>
        <p:spPr>
          <a:xfrm>
            <a:off x="7477125" y="5981700"/>
            <a:ext cx="4095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ctr">
              <a:defRPr sz="12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2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2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2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2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2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2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2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2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2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2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Tesis sektörünün sahadan mesajı</a:t>
            </a:r>
          </a:p>
        </p:txBody>
      </p:sp>
    </p:spTree>
    <p:extLst>
      <p:ext uri="{BB962C8B-B14F-4D97-AF65-F5344CB8AC3E}">
        <p14:creationId xmlns:p14="http://schemas.microsoft.com/office/powerpoint/2010/main" val="1796391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Dikdörtgen 24">
            <a:extLst>
              <a:ext uri="{FF2B5EF4-FFF2-40B4-BE49-F238E27FC236}">
                <a16:creationId xmlns:a16="http://schemas.microsoft.com/office/drawing/2014/main" id="{4044497E-80D3-448A-B532-2B10C1A20E1D}"/>
              </a:ext>
            </a:extLst>
          </p:cNvPr>
          <p:cNvSpPr>
            <a:spLocks noGrp="1"/>
          </p:cNvSpPr>
          <p:nvPr/>
        </p:nvSpPr>
        <p:spPr>
          <a:xfrm>
            <a:off x="514350" y="419100"/>
            <a:ext cx="96202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rPr>
              <a:t>COP nedir?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7102D457-374E-4127-B7F2-9895CA560B91}"/>
              </a:ext>
            </a:extLst>
          </p:cNvPr>
          <p:cNvSpPr>
            <a:spLocks noGrp="1"/>
          </p:cNvSpPr>
          <p:nvPr/>
        </p:nvSpPr>
        <p:spPr>
          <a:xfrm>
            <a:off x="514350" y="1104900"/>
            <a:ext cx="1028700" cy="47625"/>
          </a:xfrm>
          <a:prstGeom prst="rect">
            <a:avLst/>
          </a:prstGeom>
          <a:solidFill>
            <a:srgbClr val="53B848"/>
          </a:solidFill>
          <a:ln w="0">
            <a:noFill/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B6C0ECB2-B18C-4DD9-9F2D-DB842C7E2290}"/>
              </a:ext>
            </a:extLst>
          </p:cNvPr>
          <p:cNvSpPr>
            <a:spLocks noGrp="1"/>
          </p:cNvSpPr>
          <p:nvPr/>
        </p:nvSpPr>
        <p:spPr>
          <a:xfrm>
            <a:off x="514350" y="1257300"/>
            <a:ext cx="9906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rPr>
              <a:t>Taraflar Konferansı, küresel iklim kararlarının alındığı yıllık Birleşmiş Milletler forumudur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57D2BC7-B3EC-457C-9667-61AE36CDF6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228600"/>
            <a:ext cx="723900" cy="723900"/>
          </a:xfrm>
          <a:prstGeom prst="ellipse">
            <a:avLst/>
          </a:prstGeom>
        </p:spPr>
      </p:pic>
      <p:sp>
        <p:nvSpPr>
          <p:cNvPr id="5" name="Dikdörtgen 4">
            <a:extLst>
              <a:ext uri="{FF2B5EF4-FFF2-40B4-BE49-F238E27FC236}">
                <a16:creationId xmlns:a16="http://schemas.microsoft.com/office/drawing/2014/main" id="{491D389F-E632-49A2-A3A8-6996A9238003}"/>
              </a:ext>
            </a:extLst>
          </p:cNvPr>
          <p:cNvSpPr>
            <a:spLocks noGrp="1"/>
          </p:cNvSpPr>
          <p:nvPr/>
        </p:nvSpPr>
        <p:spPr>
          <a:xfrm>
            <a:off x="514350" y="1809750"/>
            <a:ext cx="2047875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52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52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52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52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52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52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52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52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52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52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52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pPr>
            <a:r>
              <a:rPr sz="52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rPr>
              <a:t>COP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E284998E-BA0F-48DA-91E7-8044284CFD01}"/>
              </a:ext>
            </a:extLst>
          </p:cNvPr>
          <p:cNvSpPr>
            <a:spLocks noGrp="1"/>
          </p:cNvSpPr>
          <p:nvPr/>
        </p:nvSpPr>
        <p:spPr>
          <a:xfrm>
            <a:off x="533400" y="2819400"/>
            <a:ext cx="29527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6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6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6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6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6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6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6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6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6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6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6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rPr>
              <a:t>Conference of the Parties</a:t>
            </a:r>
          </a:p>
          <a:p>
            <a:pPr algn="l">
              <a:defRPr sz="16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rPr>
              <a:t>Taraflar Konferansı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CD36A7FA-6F50-4908-AFEE-6BE012C28E8E}"/>
              </a:ext>
            </a:extLst>
          </p:cNvPr>
          <p:cNvSpPr>
            <a:spLocks noGrp="1"/>
          </p:cNvSpPr>
          <p:nvPr/>
        </p:nvSpPr>
        <p:spPr>
          <a:xfrm>
            <a:off x="533400" y="3695700"/>
            <a:ext cx="2857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35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35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35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35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35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35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35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35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35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35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35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rPr>
              <a:t>Numara, konferansın kaçıncı kez yapıldığını gösterir.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0EB8BD05-FED1-4EBF-8CB7-526CF6E0303A}"/>
              </a:ext>
            </a:extLst>
          </p:cNvPr>
          <p:cNvSpPr>
            <a:spLocks noGrp="1"/>
          </p:cNvSpPr>
          <p:nvPr/>
        </p:nvSpPr>
        <p:spPr>
          <a:xfrm>
            <a:off x="3810000" y="2476500"/>
            <a:ext cx="7524750" cy="47625"/>
          </a:xfrm>
          <a:prstGeom prst="rect">
            <a:avLst/>
          </a:prstGeom>
          <a:solidFill>
            <a:srgbClr val="DCEBED"/>
          </a:solidFill>
          <a:ln w="0">
            <a:noFill/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F048242-E7DA-447D-9212-015F06591667}"/>
              </a:ext>
            </a:extLst>
          </p:cNvPr>
          <p:cNvSpPr>
            <a:spLocks noGrp="1"/>
          </p:cNvSpPr>
          <p:nvPr/>
        </p:nvSpPr>
        <p:spPr>
          <a:xfrm>
            <a:off x="3933825" y="2333625"/>
            <a:ext cx="323850" cy="323850"/>
          </a:xfrm>
          <a:prstGeom prst="ellipse">
            <a:avLst/>
          </a:prstGeom>
          <a:solidFill>
            <a:srgbClr val="1477A8"/>
          </a:solidFill>
          <a:ln w="2857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4183A81E-F996-4FD0-8BE7-C5E01EC213E7}"/>
              </a:ext>
            </a:extLst>
          </p:cNvPr>
          <p:cNvSpPr>
            <a:spLocks noGrp="1"/>
          </p:cNvSpPr>
          <p:nvPr/>
        </p:nvSpPr>
        <p:spPr>
          <a:xfrm>
            <a:off x="3409950" y="1762125"/>
            <a:ext cx="13716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ctr">
              <a:defRPr sz="19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9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9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9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9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9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9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9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9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9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9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pPr>
            <a:r>
              <a:rPr sz="19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rPr>
              <a:t>1992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8B601833-7A95-4F05-B9B5-3595D258D0D4}"/>
              </a:ext>
            </a:extLst>
          </p:cNvPr>
          <p:cNvSpPr>
            <a:spLocks noGrp="1"/>
          </p:cNvSpPr>
          <p:nvPr/>
        </p:nvSpPr>
        <p:spPr>
          <a:xfrm>
            <a:off x="3228975" y="2857500"/>
            <a:ext cx="17335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rPr>
              <a:t>BM İklim Sözleşmesi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4A79DBC-D3D6-4984-A60A-62C2C8843DB0}"/>
              </a:ext>
            </a:extLst>
          </p:cNvPr>
          <p:cNvSpPr>
            <a:spLocks noGrp="1"/>
          </p:cNvSpPr>
          <p:nvPr/>
        </p:nvSpPr>
        <p:spPr>
          <a:xfrm>
            <a:off x="6076950" y="2333625"/>
            <a:ext cx="323850" cy="323850"/>
          </a:xfrm>
          <a:prstGeom prst="ellipse">
            <a:avLst/>
          </a:prstGeom>
          <a:solidFill>
            <a:srgbClr val="53B848"/>
          </a:solidFill>
          <a:ln w="2857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D4AF2BEB-AF91-4B05-B79C-9E352E6D6FA3}"/>
              </a:ext>
            </a:extLst>
          </p:cNvPr>
          <p:cNvSpPr>
            <a:spLocks noGrp="1"/>
          </p:cNvSpPr>
          <p:nvPr/>
        </p:nvSpPr>
        <p:spPr>
          <a:xfrm>
            <a:off x="5553075" y="1762125"/>
            <a:ext cx="13716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ctr">
              <a:defRPr sz="19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9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9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9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9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9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9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9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9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9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9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pPr>
            <a:r>
              <a:rPr sz="19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rPr>
              <a:t>2015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D8196229-4B97-4D21-9BBA-7A641E065577}"/>
              </a:ext>
            </a:extLst>
          </p:cNvPr>
          <p:cNvSpPr>
            <a:spLocks noGrp="1"/>
          </p:cNvSpPr>
          <p:nvPr/>
        </p:nvSpPr>
        <p:spPr>
          <a:xfrm>
            <a:off x="5372100" y="2857500"/>
            <a:ext cx="17335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rPr>
              <a:t>COP21</a:t>
            </a:r>
          </a:p>
          <a:p>
            <a: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rPr>
              <a:t>Paris Anlaşması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E13A0C3-DED7-49BC-A046-668667C3CFD7}"/>
              </a:ext>
            </a:extLst>
          </p:cNvPr>
          <p:cNvSpPr>
            <a:spLocks noGrp="1"/>
          </p:cNvSpPr>
          <p:nvPr/>
        </p:nvSpPr>
        <p:spPr>
          <a:xfrm>
            <a:off x="8220075" y="2333625"/>
            <a:ext cx="323850" cy="323850"/>
          </a:xfrm>
          <a:prstGeom prst="ellipse">
            <a:avLst/>
          </a:prstGeom>
          <a:solidFill>
            <a:srgbClr val="F3A11A"/>
          </a:solidFill>
          <a:ln w="2857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0B6ACEC1-AC95-4600-9C39-B06E33446A1D}"/>
              </a:ext>
            </a:extLst>
          </p:cNvPr>
          <p:cNvSpPr>
            <a:spLocks noGrp="1"/>
          </p:cNvSpPr>
          <p:nvPr/>
        </p:nvSpPr>
        <p:spPr>
          <a:xfrm>
            <a:off x="7696200" y="1762125"/>
            <a:ext cx="13716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ctr">
              <a:defRPr sz="195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95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95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95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95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95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95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95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95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95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95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pPr>
            <a:r>
              <a:rPr sz="195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rPr>
              <a:t>2021</a:t>
            </a:r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CCB82C64-29FB-43EB-9DA5-05DC0A55BB82}"/>
              </a:ext>
            </a:extLst>
          </p:cNvPr>
          <p:cNvSpPr>
            <a:spLocks noGrp="1"/>
          </p:cNvSpPr>
          <p:nvPr/>
        </p:nvSpPr>
        <p:spPr>
          <a:xfrm>
            <a:off x="7515225" y="2857500"/>
            <a:ext cx="17335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rPr>
              <a:t>Türkiye taraf oldu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4D7EEA2-3C9B-4407-B706-022D53B2E8DB}"/>
              </a:ext>
            </a:extLst>
          </p:cNvPr>
          <p:cNvSpPr>
            <a:spLocks noGrp="1"/>
          </p:cNvSpPr>
          <p:nvPr/>
        </p:nvSpPr>
        <p:spPr>
          <a:xfrm>
            <a:off x="10363200" y="2333625"/>
            <a:ext cx="323850" cy="323850"/>
          </a:xfrm>
          <a:prstGeom prst="ellipse">
            <a:avLst/>
          </a:prstGeom>
          <a:solidFill>
            <a:srgbClr val="E23536"/>
          </a:solidFill>
          <a:ln w="2857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FA69FB13-9952-4A7B-BC45-EB36FBABA83F}"/>
              </a:ext>
            </a:extLst>
          </p:cNvPr>
          <p:cNvSpPr>
            <a:spLocks noGrp="1"/>
          </p:cNvSpPr>
          <p:nvPr/>
        </p:nvSpPr>
        <p:spPr>
          <a:xfrm>
            <a:off x="9839325" y="1762125"/>
            <a:ext cx="13716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ctr">
              <a:defRPr sz="1950" b="1" i="0">
                <a:solidFill>
                  <a:srgbClr val="E23536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950" b="1" i="0">
                <a:solidFill>
                  <a:srgbClr val="E23536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950" b="1" i="0">
                <a:solidFill>
                  <a:srgbClr val="E23536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950" b="1" i="0">
                <a:solidFill>
                  <a:srgbClr val="E23536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950" b="1" i="0">
                <a:solidFill>
                  <a:srgbClr val="E23536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950" b="1" i="0">
                <a:solidFill>
                  <a:srgbClr val="E23536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950" b="1" i="0">
                <a:solidFill>
                  <a:srgbClr val="E23536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950" b="1" i="0">
                <a:solidFill>
                  <a:srgbClr val="E23536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950" b="1" i="0">
                <a:solidFill>
                  <a:srgbClr val="E23536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950" b="1" i="0">
                <a:solidFill>
                  <a:srgbClr val="E23536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950" b="1" i="0">
                <a:solidFill>
                  <a:srgbClr val="E23536"/>
                </a:solidFill>
                <a:latin typeface="Nimbus Sans"/>
                <a:ea typeface="Nimbus Sans"/>
                <a:cs typeface="Nimbus Sans"/>
              </a:defRPr>
            </a:pPr>
            <a:r>
              <a:rPr sz="1950" b="1" i="0">
                <a:solidFill>
                  <a:srgbClr val="E23536"/>
                </a:solidFill>
                <a:latin typeface="Nimbus Sans"/>
                <a:ea typeface="Nimbus Sans"/>
                <a:cs typeface="Nimbus Sans"/>
              </a:rPr>
              <a:t>2026</a:t>
            </a: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B394E21F-BCDA-4EDE-A2C6-2B582A9AD476}"/>
              </a:ext>
            </a:extLst>
          </p:cNvPr>
          <p:cNvSpPr>
            <a:spLocks noGrp="1"/>
          </p:cNvSpPr>
          <p:nvPr/>
        </p:nvSpPr>
        <p:spPr>
          <a:xfrm>
            <a:off x="9658350" y="2857500"/>
            <a:ext cx="17335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rPr>
              <a:t>COP31</a:t>
            </a:r>
          </a:p>
          <a:p>
            <a:pPr algn="ctr">
              <a:def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17313E"/>
                </a:solidFill>
                <a:latin typeface="Nimbus Sans"/>
                <a:ea typeface="Nimbus Sans"/>
                <a:cs typeface="Nimbus Sans"/>
              </a:rPr>
              <a:t>Antalya</a:t>
            </a:r>
          </a:p>
        </p:txBody>
      </p:sp>
      <p:sp>
        <p:nvSpPr>
          <p:cNvPr id="21" name="Dikdörtgen: Köşeleri Yuvarlatılmış 20">
            <a:extLst>
              <a:ext uri="{FF2B5EF4-FFF2-40B4-BE49-F238E27FC236}">
                <a16:creationId xmlns:a16="http://schemas.microsoft.com/office/drawing/2014/main" id="{DE5A1BF1-3AC3-4B09-96E3-DCBB4824E4CC}"/>
              </a:ext>
            </a:extLst>
          </p:cNvPr>
          <p:cNvSpPr>
            <a:spLocks noGrp="1"/>
          </p:cNvSpPr>
          <p:nvPr/>
        </p:nvSpPr>
        <p:spPr>
          <a:xfrm>
            <a:off x="3829050" y="4305300"/>
            <a:ext cx="7505700" cy="1238250"/>
          </a:xfrm>
          <a:prstGeom prst="roundRect">
            <a:avLst>
              <a:gd name="adj" fmla="val 13846"/>
            </a:avLst>
          </a:prstGeom>
          <a:solidFill>
            <a:srgbClr val="FFFFFF"/>
          </a:solidFill>
          <a:ln w="9525">
            <a:solidFill>
              <a:srgbClr val="DCEBED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946827E0-DC82-4464-85F3-58B20DD11C09}"/>
              </a:ext>
            </a:extLst>
          </p:cNvPr>
          <p:cNvSpPr>
            <a:spLocks noGrp="1"/>
          </p:cNvSpPr>
          <p:nvPr/>
        </p:nvSpPr>
        <p:spPr>
          <a:xfrm>
            <a:off x="4267200" y="4629150"/>
            <a:ext cx="66103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ctr">
              <a:defRPr sz="18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8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8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8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8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8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8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8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8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8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8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rPr>
              <a:t>COP31, 9–20 Kasım 2026 tarihlerinde Antalya’da yapılacak. Türkiye konferansa ev sahipliği yapacak.</a:t>
            </a:r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1CE67AE9-D7C3-4307-9BA9-BCD91D65E40B}"/>
              </a:ext>
            </a:extLst>
          </p:cNvPr>
          <p:cNvSpPr>
            <a:spLocks noGrp="1"/>
          </p:cNvSpPr>
          <p:nvPr/>
        </p:nvSpPr>
        <p:spPr>
          <a:xfrm>
            <a:off x="514350" y="6515100"/>
            <a:ext cx="4000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rPr>
              <a:t>Sürdürülebilir Tesisler, Güçlü Gelecek</a:t>
            </a:r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9C332351-4490-417E-9F56-9A3028C272CE}"/>
              </a:ext>
            </a:extLst>
          </p:cNvPr>
          <p:cNvSpPr>
            <a:spLocks noGrp="1"/>
          </p:cNvSpPr>
          <p:nvPr/>
        </p:nvSpPr>
        <p:spPr>
          <a:xfrm>
            <a:off x="11382375" y="6515100"/>
            <a:ext cx="381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defPPr>
            <a:lvl1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1pPr>
            <a:lvl2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2pPr>
            <a:lvl3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3pPr>
            <a:lvl4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4pPr>
            <a:lvl5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5pPr>
            <a:lvl6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6pPr>
            <a:lvl7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7pPr>
            <a:lvl8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8pPr>
            <a:lvl9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pPr>
            <a:r>
              <a: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016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Resim 20">
            <a:extLst>
              <a:ext uri="{FF2B5EF4-FFF2-40B4-BE49-F238E27FC236}">
                <a16:creationId xmlns:a16="http://schemas.microsoft.com/office/drawing/2014/main" id="{7B2BE654-6E9B-4D0C-A659-5DAA234141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497" r="19497"/>
          <a:stretch>
            <a:fillRect/>
          </a:stretch>
        </p:blipFill>
        <p:spPr>
          <a:xfrm>
            <a:off x="0" y="0"/>
            <a:ext cx="6286500" cy="6858000"/>
          </a:xfrm>
          <a:prstGeom prst="rect">
            <a:avLst/>
          </a:prstGeom>
        </p:spPr>
      </p:pic>
      <p:sp>
        <p:nvSpPr>
          <p:cNvPr id="2" name="Dikdörtgen 1">
            <a:extLst>
              <a:ext uri="{FF2B5EF4-FFF2-40B4-BE49-F238E27FC236}">
                <a16:creationId xmlns:a16="http://schemas.microsoft.com/office/drawing/2014/main" id="{C42DF0CC-24DE-4F90-9F16-213D5C5F1D61}"/>
              </a:ext>
            </a:extLst>
          </p:cNvPr>
          <p:cNvSpPr>
            <a:spLocks noGrp="1"/>
          </p:cNvSpPr>
          <p:nvPr/>
        </p:nvSpPr>
        <p:spPr>
          <a:xfrm>
            <a:off x="6286500" y="0"/>
            <a:ext cx="5905500" cy="6858000"/>
          </a:xfrm>
          <a:prstGeom prst="rect">
            <a:avLst/>
          </a:prstGeom>
          <a:solidFill>
            <a:srgbClr val="062B45"/>
          </a:solidFill>
          <a:ln w="0">
            <a:noFill/>
            <a:prstDash val="solid"/>
          </a:ln>
        </p:spPr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E16E4EC9-D100-4AF8-99CB-3361883384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191875" y="228600"/>
            <a:ext cx="723900" cy="723900"/>
          </a:xfrm>
          <a:prstGeom prst="ellipse">
            <a:avLst/>
          </a:prstGeom>
        </p:spPr>
      </p:pic>
      <p:sp>
        <p:nvSpPr>
          <p:cNvPr id="4" name="Dikdörtgen 3">
            <a:extLst>
              <a:ext uri="{FF2B5EF4-FFF2-40B4-BE49-F238E27FC236}">
                <a16:creationId xmlns:a16="http://schemas.microsoft.com/office/drawing/2014/main" id="{694D4E6A-9AE1-4648-B23E-606A6DFE0B76}"/>
              </a:ext>
            </a:extLst>
          </p:cNvPr>
          <p:cNvSpPr>
            <a:spLocks noGrp="1"/>
          </p:cNvSpPr>
          <p:nvPr/>
        </p:nvSpPr>
        <p:spPr>
          <a:xfrm>
            <a:off x="10191750" y="457200"/>
            <a:ext cx="9144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r">
              <a:defRPr sz="12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 algn="r">
              <a:defRPr sz="12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 algn="r">
              <a:defRPr sz="12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 algn="r">
              <a:defRPr sz="12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 algn="r">
              <a:defRPr sz="12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 algn="r">
              <a:defRPr sz="12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 algn="r">
              <a:defRPr sz="12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 algn="r">
              <a:defRPr sz="12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 algn="r">
              <a:defRPr sz="12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 algn="r">
              <a:defRPr sz="12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r">
              <a:defRPr sz="12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UTTMD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11F4885B-2EB4-436E-9591-499F046CB1DD}"/>
              </a:ext>
            </a:extLst>
          </p:cNvPr>
          <p:cNvSpPr>
            <a:spLocks noGrp="1"/>
          </p:cNvSpPr>
          <p:nvPr/>
        </p:nvSpPr>
        <p:spPr>
          <a:xfrm>
            <a:off x="6762750" y="666750"/>
            <a:ext cx="2286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34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34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34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34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34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34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34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34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34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34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34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pPr>
            <a:r>
              <a:rPr sz="34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rPr>
              <a:t>COP21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428078DC-A8E5-4FEE-8A85-08B73520D8BA}"/>
              </a:ext>
            </a:extLst>
          </p:cNvPr>
          <p:cNvSpPr>
            <a:spLocks noGrp="1"/>
          </p:cNvSpPr>
          <p:nvPr/>
        </p:nvSpPr>
        <p:spPr>
          <a:xfrm>
            <a:off x="6762750" y="1304925"/>
            <a:ext cx="44767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7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7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7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7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7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7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7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7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7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7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7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Paris Anlaşması’nın</a:t>
            </a:r>
          </a:p>
          <a:p>
            <a:pPr algn="l">
              <a:defRPr sz="27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kurduğu sistem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F767D172-A02E-4553-BCF6-43309AC3E19C}"/>
              </a:ext>
            </a:extLst>
          </p:cNvPr>
          <p:cNvSpPr>
            <a:spLocks noGrp="1"/>
          </p:cNvSpPr>
          <p:nvPr/>
        </p:nvSpPr>
        <p:spPr>
          <a:xfrm>
            <a:off x="6762750" y="2705100"/>
            <a:ext cx="16192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3375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3375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3375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3375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3375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3375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3375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3375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3375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3375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3375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pPr>
            <a:r>
              <a:rPr sz="3375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rPr>
              <a:t>1,5°C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E7B8B333-F7B4-4DFA-8264-A2EFCC9B6D10}"/>
              </a:ext>
            </a:extLst>
          </p:cNvPr>
          <p:cNvSpPr>
            <a:spLocks noGrp="1"/>
          </p:cNvSpPr>
          <p:nvPr/>
        </p:nvSpPr>
        <p:spPr>
          <a:xfrm>
            <a:off x="8477250" y="2781300"/>
            <a:ext cx="2857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4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4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4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4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4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4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4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4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4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4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4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Sıcaklık artışını sınırlamak için küresel çaba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CD5B00F3-8B13-43F9-8D57-4E5EA5261EE9}"/>
              </a:ext>
            </a:extLst>
          </p:cNvPr>
          <p:cNvSpPr>
            <a:spLocks noGrp="1"/>
          </p:cNvSpPr>
          <p:nvPr/>
        </p:nvSpPr>
        <p:spPr>
          <a:xfrm>
            <a:off x="6762750" y="3638550"/>
            <a:ext cx="12382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rPr>
              <a:t>NDC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80B617EC-10EF-4431-8CE2-DDB31E3C03F9}"/>
              </a:ext>
            </a:extLst>
          </p:cNvPr>
          <p:cNvSpPr>
            <a:spLocks noGrp="1"/>
          </p:cNvSpPr>
          <p:nvPr/>
        </p:nvSpPr>
        <p:spPr>
          <a:xfrm>
            <a:off x="8039100" y="3638550"/>
            <a:ext cx="32956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rPr>
              <a:t>Her ülkenin ulusal iklim planı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69678836-5F53-4F5A-81A6-094B3A883089}"/>
              </a:ext>
            </a:extLst>
          </p:cNvPr>
          <p:cNvSpPr>
            <a:spLocks noGrp="1"/>
          </p:cNvSpPr>
          <p:nvPr/>
        </p:nvSpPr>
        <p:spPr>
          <a:xfrm>
            <a:off x="6762750" y="4095750"/>
            <a:ext cx="12382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rPr>
              <a:t>5 yıl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BE3C5DB6-9CDD-4D14-B355-511833601926}"/>
              </a:ext>
            </a:extLst>
          </p:cNvPr>
          <p:cNvSpPr>
            <a:spLocks noGrp="1"/>
          </p:cNvSpPr>
          <p:nvPr/>
        </p:nvSpPr>
        <p:spPr>
          <a:xfrm>
            <a:off x="8039100" y="4095750"/>
            <a:ext cx="32956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rPr>
              <a:t>Daha güçlü hedeflerin yenilenme döngüsü</a:t>
            </a: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60C9D12A-C2ED-41C1-A858-F2099E72C241}"/>
              </a:ext>
            </a:extLst>
          </p:cNvPr>
          <p:cNvSpPr>
            <a:spLocks noGrp="1"/>
          </p:cNvSpPr>
          <p:nvPr/>
        </p:nvSpPr>
        <p:spPr>
          <a:xfrm>
            <a:off x="6762750" y="4552950"/>
            <a:ext cx="12382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rPr>
              <a:t>Şeffaflık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0DB40378-1FFE-4273-8408-3EC1FA587DD7}"/>
              </a:ext>
            </a:extLst>
          </p:cNvPr>
          <p:cNvSpPr>
            <a:spLocks noGrp="1"/>
          </p:cNvSpPr>
          <p:nvPr/>
        </p:nvSpPr>
        <p:spPr>
          <a:xfrm>
            <a:off x="8039100" y="4552950"/>
            <a:ext cx="32956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rPr>
              <a:t>İlerlemenin ölçülmesi ve raporlanması</a:t>
            </a:r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A3BEA194-94ED-4E65-BA34-53EFA670059E}"/>
              </a:ext>
            </a:extLst>
          </p:cNvPr>
          <p:cNvSpPr>
            <a:spLocks noGrp="1"/>
          </p:cNvSpPr>
          <p:nvPr/>
        </p:nvSpPr>
        <p:spPr>
          <a:xfrm>
            <a:off x="6762750" y="5010150"/>
            <a:ext cx="12382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rPr>
              <a:t>Uyum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32581A8D-5399-46E9-A5A8-8DEF61B66DF1}"/>
              </a:ext>
            </a:extLst>
          </p:cNvPr>
          <p:cNvSpPr>
            <a:spLocks noGrp="1"/>
          </p:cNvSpPr>
          <p:nvPr/>
        </p:nvSpPr>
        <p:spPr>
          <a:xfrm>
            <a:off x="8039100" y="5010150"/>
            <a:ext cx="32956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rPr>
              <a:t>İklim etkilerine karşı dayanıklılık</a:t>
            </a:r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C725B6CF-1238-4E89-8D71-17FF42685155}"/>
              </a:ext>
            </a:extLst>
          </p:cNvPr>
          <p:cNvSpPr>
            <a:spLocks noGrp="1"/>
          </p:cNvSpPr>
          <p:nvPr/>
        </p:nvSpPr>
        <p:spPr>
          <a:xfrm>
            <a:off x="6762750" y="5467350"/>
            <a:ext cx="12382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rPr>
              <a:t>Destek</a:t>
            </a:r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171A9B17-D917-480F-8DE0-030749FC7896}"/>
              </a:ext>
            </a:extLst>
          </p:cNvPr>
          <p:cNvSpPr>
            <a:spLocks noGrp="1"/>
          </p:cNvSpPr>
          <p:nvPr/>
        </p:nvSpPr>
        <p:spPr>
          <a:xfrm>
            <a:off x="8039100" y="5467350"/>
            <a:ext cx="32956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rPr>
              <a:t>Finansman, teknoloji ve kapasite</a:t>
            </a:r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1F59FD5D-1D8E-46AF-B347-A655E8492E92}"/>
              </a:ext>
            </a:extLst>
          </p:cNvPr>
          <p:cNvSpPr>
            <a:spLocks noGrp="1"/>
          </p:cNvSpPr>
          <p:nvPr/>
        </p:nvSpPr>
        <p:spPr>
          <a:xfrm>
            <a:off x="514350" y="6515100"/>
            <a:ext cx="4000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82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82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82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82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82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82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82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82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82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82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82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rPr>
              <a:t>Sürdürülebilir Tesisler, Güçlü Gelecek</a:t>
            </a: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E5B4FE54-2869-4972-AA11-EC379961E203}"/>
              </a:ext>
            </a:extLst>
          </p:cNvPr>
          <p:cNvSpPr>
            <a:spLocks noGrp="1"/>
          </p:cNvSpPr>
          <p:nvPr/>
        </p:nvSpPr>
        <p:spPr>
          <a:xfrm>
            <a:off x="11382375" y="6515100"/>
            <a:ext cx="381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r">
              <a:defRPr sz="825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defPPr>
            <a:lvl1pPr algn="r">
              <a:defRPr sz="825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1pPr>
            <a:lvl2pPr algn="r">
              <a:defRPr sz="825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2pPr>
            <a:lvl3pPr algn="r">
              <a:defRPr sz="825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3pPr>
            <a:lvl4pPr algn="r">
              <a:defRPr sz="825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4pPr>
            <a:lvl5pPr algn="r">
              <a:defRPr sz="825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5pPr>
            <a:lvl6pPr algn="r">
              <a:defRPr sz="825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6pPr>
            <a:lvl7pPr algn="r">
              <a:defRPr sz="825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7pPr>
            <a:lvl8pPr algn="r">
              <a:defRPr sz="825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8pPr>
            <a:lvl9pPr algn="r">
              <a:defRPr sz="825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r">
              <a:defRPr sz="825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pPr>
            <a:r>
              <a:rPr sz="825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397446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Dikdörtgen 25">
            <a:extLst>
              <a:ext uri="{FF2B5EF4-FFF2-40B4-BE49-F238E27FC236}">
                <a16:creationId xmlns:a16="http://schemas.microsoft.com/office/drawing/2014/main" id="{7A0F9D10-B05B-4A36-BEDC-FDC1E05425CE}"/>
              </a:ext>
            </a:extLst>
          </p:cNvPr>
          <p:cNvSpPr>
            <a:spLocks noGrp="1"/>
          </p:cNvSpPr>
          <p:nvPr/>
        </p:nvSpPr>
        <p:spPr>
          <a:xfrm>
            <a:off x="514350" y="419100"/>
            <a:ext cx="96202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rPr>
              <a:t>Küresel hedef tesiste nasıl karşılık bulur?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4FA5E980-162C-47C9-BBA2-C35EE1539AE5}"/>
              </a:ext>
            </a:extLst>
          </p:cNvPr>
          <p:cNvSpPr>
            <a:spLocks noGrp="1"/>
          </p:cNvSpPr>
          <p:nvPr/>
        </p:nvSpPr>
        <p:spPr>
          <a:xfrm>
            <a:off x="514350" y="1104900"/>
            <a:ext cx="1028700" cy="47625"/>
          </a:xfrm>
          <a:prstGeom prst="rect">
            <a:avLst/>
          </a:prstGeom>
          <a:solidFill>
            <a:srgbClr val="53B848"/>
          </a:solidFill>
          <a:ln w="0">
            <a:noFill/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63D4FC6C-A625-400F-8C8F-EE3B39BA4F6F}"/>
              </a:ext>
            </a:extLst>
          </p:cNvPr>
          <p:cNvSpPr>
            <a:spLocks noGrp="1"/>
          </p:cNvSpPr>
          <p:nvPr/>
        </p:nvSpPr>
        <p:spPr>
          <a:xfrm>
            <a:off x="514350" y="1257300"/>
            <a:ext cx="9906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rPr>
              <a:t>Paris Anlaşması tesis işletme talimatı yazmaz. Ülkelerin taahhütleri sektör politikaları üzerinden sahaya iner.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48CF568C-CF42-4E91-AB2A-E14F830483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228600"/>
            <a:ext cx="723900" cy="723900"/>
          </a:xfrm>
          <a:prstGeom prst="ellipse">
            <a:avLst/>
          </a:prstGeom>
        </p:spPr>
      </p:pic>
      <p:sp>
        <p:nvSpPr>
          <p:cNvPr id="5" name="Dikdörtgen 4">
            <a:extLst>
              <a:ext uri="{FF2B5EF4-FFF2-40B4-BE49-F238E27FC236}">
                <a16:creationId xmlns:a16="http://schemas.microsoft.com/office/drawing/2014/main" id="{76F59E3A-CB28-42CB-A5A6-5758BAC7395E}"/>
              </a:ext>
            </a:extLst>
          </p:cNvPr>
          <p:cNvSpPr>
            <a:spLocks noGrp="1"/>
          </p:cNvSpPr>
          <p:nvPr/>
        </p:nvSpPr>
        <p:spPr>
          <a:xfrm>
            <a:off x="609600" y="1990725"/>
            <a:ext cx="666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9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9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9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9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9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9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9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9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9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9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9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pPr>
            <a:r>
              <a:rPr sz="19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884ECA4E-1D77-41DA-9FC6-B742315F329F}"/>
              </a:ext>
            </a:extLst>
          </p:cNvPr>
          <p:cNvSpPr>
            <a:spLocks noGrp="1"/>
          </p:cNvSpPr>
          <p:nvPr/>
        </p:nvSpPr>
        <p:spPr>
          <a:xfrm>
            <a:off x="1409700" y="1952625"/>
            <a:ext cx="76200" cy="704850"/>
          </a:xfrm>
          <a:prstGeom prst="rect">
            <a:avLst/>
          </a:prstGeom>
          <a:solidFill>
            <a:srgbClr val="1477A8"/>
          </a:solidFill>
          <a:ln w="0">
            <a:noFill/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F56C79E0-8001-4ECC-AC12-6BD9B01D5AE1}"/>
              </a:ext>
            </a:extLst>
          </p:cNvPr>
          <p:cNvSpPr>
            <a:spLocks noGrp="1"/>
          </p:cNvSpPr>
          <p:nvPr/>
        </p:nvSpPr>
        <p:spPr>
          <a:xfrm>
            <a:off x="1714500" y="1952625"/>
            <a:ext cx="3238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pPr>
            <a:r>
              <a: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rPr>
              <a:t>Küresel hedef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E90A964E-82C3-4192-953C-47AA2CE6D8D8}"/>
              </a:ext>
            </a:extLst>
          </p:cNvPr>
          <p:cNvSpPr>
            <a:spLocks noGrp="1"/>
          </p:cNvSpPr>
          <p:nvPr/>
        </p:nvSpPr>
        <p:spPr>
          <a:xfrm>
            <a:off x="1714500" y="2352675"/>
            <a:ext cx="3810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rPr>
              <a:t>Sıcaklık artışının sınırlandırılması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93835A97-9467-46C6-9293-10476A457119}"/>
              </a:ext>
            </a:extLst>
          </p:cNvPr>
          <p:cNvSpPr>
            <a:spLocks noGrp="1"/>
          </p:cNvSpPr>
          <p:nvPr/>
        </p:nvSpPr>
        <p:spPr>
          <a:xfrm>
            <a:off x="609600" y="3019425"/>
            <a:ext cx="666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9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9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9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9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9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9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9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9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9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9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9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pPr>
            <a:r>
              <a:rPr sz="19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D976EBF7-BDFF-4DC4-8173-6DA99F65E0FB}"/>
              </a:ext>
            </a:extLst>
          </p:cNvPr>
          <p:cNvSpPr>
            <a:spLocks noGrp="1"/>
          </p:cNvSpPr>
          <p:nvPr/>
        </p:nvSpPr>
        <p:spPr>
          <a:xfrm>
            <a:off x="1409700" y="2981325"/>
            <a:ext cx="76200" cy="704850"/>
          </a:xfrm>
          <a:prstGeom prst="rect">
            <a:avLst/>
          </a:prstGeom>
          <a:solidFill>
            <a:srgbClr val="53B848"/>
          </a:solidFill>
          <a:ln w="0">
            <a:noFill/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3EA4804F-4343-4D30-84BC-90BF39E7A44A}"/>
              </a:ext>
            </a:extLst>
          </p:cNvPr>
          <p:cNvSpPr>
            <a:spLocks noGrp="1"/>
          </p:cNvSpPr>
          <p:nvPr/>
        </p:nvSpPr>
        <p:spPr>
          <a:xfrm>
            <a:off x="1714500" y="2981325"/>
            <a:ext cx="3238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pPr>
            <a:r>
              <a: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rPr>
              <a:t>Ulusal katkı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7D4BCD80-1B9D-4BAF-9958-B987970A4FBD}"/>
              </a:ext>
            </a:extLst>
          </p:cNvPr>
          <p:cNvSpPr>
            <a:spLocks noGrp="1"/>
          </p:cNvSpPr>
          <p:nvPr/>
        </p:nvSpPr>
        <p:spPr>
          <a:xfrm>
            <a:off x="1714500" y="3381375"/>
            <a:ext cx="3810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rPr>
              <a:t>Emisyon azaltımı ve iklime uyum planı</a:t>
            </a: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299AE85C-5E23-4CCD-B3F0-AB86DED3FBC0}"/>
              </a:ext>
            </a:extLst>
          </p:cNvPr>
          <p:cNvSpPr>
            <a:spLocks noGrp="1"/>
          </p:cNvSpPr>
          <p:nvPr/>
        </p:nvSpPr>
        <p:spPr>
          <a:xfrm>
            <a:off x="609600" y="4048125"/>
            <a:ext cx="666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95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95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95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95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95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95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95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95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95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95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95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pPr>
            <a:r>
              <a:rPr sz="195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41FDA509-95F2-42FE-B376-C0208ECE6071}"/>
              </a:ext>
            </a:extLst>
          </p:cNvPr>
          <p:cNvSpPr>
            <a:spLocks noGrp="1"/>
          </p:cNvSpPr>
          <p:nvPr/>
        </p:nvSpPr>
        <p:spPr>
          <a:xfrm>
            <a:off x="1409700" y="4010025"/>
            <a:ext cx="76200" cy="704850"/>
          </a:xfrm>
          <a:prstGeom prst="rect">
            <a:avLst/>
          </a:prstGeom>
          <a:solidFill>
            <a:srgbClr val="F3A11A"/>
          </a:solidFill>
          <a:ln w="0">
            <a:noFill/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0F9496FA-EE68-48D1-AA92-52277409D9C8}"/>
              </a:ext>
            </a:extLst>
          </p:cNvPr>
          <p:cNvSpPr>
            <a:spLocks noGrp="1"/>
          </p:cNvSpPr>
          <p:nvPr/>
        </p:nvSpPr>
        <p:spPr>
          <a:xfrm>
            <a:off x="1714500" y="4010025"/>
            <a:ext cx="3238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pPr>
            <a:r>
              <a: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rPr>
              <a:t>Sektör politikası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F526DD91-2734-4295-867A-BB70A27F50E9}"/>
              </a:ext>
            </a:extLst>
          </p:cNvPr>
          <p:cNvSpPr>
            <a:spLocks noGrp="1"/>
          </p:cNvSpPr>
          <p:nvPr/>
        </p:nvSpPr>
        <p:spPr>
          <a:xfrm>
            <a:off x="1714500" y="4410075"/>
            <a:ext cx="3810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rPr>
              <a:t>Binalar, enerji, su ve finansman düzenlemeleri</a:t>
            </a:r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B7FB5D33-B89C-41CF-90BC-1D602E57CD7F}"/>
              </a:ext>
            </a:extLst>
          </p:cNvPr>
          <p:cNvSpPr>
            <a:spLocks noGrp="1"/>
          </p:cNvSpPr>
          <p:nvPr/>
        </p:nvSpPr>
        <p:spPr>
          <a:xfrm>
            <a:off x="609600" y="5076825"/>
            <a:ext cx="666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950" b="1" i="0">
                <a:solidFill>
                  <a:srgbClr val="E23536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950" b="1" i="0">
                <a:solidFill>
                  <a:srgbClr val="E23536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950" b="1" i="0">
                <a:solidFill>
                  <a:srgbClr val="E23536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950" b="1" i="0">
                <a:solidFill>
                  <a:srgbClr val="E23536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950" b="1" i="0">
                <a:solidFill>
                  <a:srgbClr val="E23536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950" b="1" i="0">
                <a:solidFill>
                  <a:srgbClr val="E23536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950" b="1" i="0">
                <a:solidFill>
                  <a:srgbClr val="E23536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950" b="1" i="0">
                <a:solidFill>
                  <a:srgbClr val="E23536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950" b="1" i="0">
                <a:solidFill>
                  <a:srgbClr val="E23536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950" b="1" i="0">
                <a:solidFill>
                  <a:srgbClr val="E23536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950" b="1" i="0">
                <a:solidFill>
                  <a:srgbClr val="E23536"/>
                </a:solidFill>
                <a:latin typeface="Nimbus Sans"/>
                <a:ea typeface="Nimbus Sans"/>
                <a:cs typeface="Nimbus Sans"/>
              </a:defRPr>
            </a:pPr>
            <a:r>
              <a:rPr sz="1950" b="1" i="0">
                <a:solidFill>
                  <a:srgbClr val="E23536"/>
                </a:solidFill>
                <a:latin typeface="Nimbus Sans"/>
                <a:ea typeface="Nimbus Sans"/>
                <a:cs typeface="Nimbus Sans"/>
              </a:rPr>
              <a:t>04</a:t>
            </a:r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02BEBF40-EBD1-48E6-89C2-2A5F69F69437}"/>
              </a:ext>
            </a:extLst>
          </p:cNvPr>
          <p:cNvSpPr>
            <a:spLocks noGrp="1"/>
          </p:cNvSpPr>
          <p:nvPr/>
        </p:nvSpPr>
        <p:spPr>
          <a:xfrm>
            <a:off x="1409700" y="5038725"/>
            <a:ext cx="76200" cy="704850"/>
          </a:xfrm>
          <a:prstGeom prst="rect">
            <a:avLst/>
          </a:prstGeom>
          <a:solidFill>
            <a:srgbClr val="E23536"/>
          </a:solidFill>
          <a:ln w="0">
            <a:noFill/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8AE599C7-FFD1-4FF4-87DB-B49A80F94256}"/>
              </a:ext>
            </a:extLst>
          </p:cNvPr>
          <p:cNvSpPr>
            <a:spLocks noGrp="1"/>
          </p:cNvSpPr>
          <p:nvPr/>
        </p:nvSpPr>
        <p:spPr>
          <a:xfrm>
            <a:off x="1714500" y="5038725"/>
            <a:ext cx="3238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pPr>
            <a:r>
              <a: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rPr>
              <a:t>Tesis kararı</a:t>
            </a: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3E8D3D17-97A9-4DA2-AE95-235EA8BE5CA6}"/>
              </a:ext>
            </a:extLst>
          </p:cNvPr>
          <p:cNvSpPr>
            <a:spLocks noGrp="1"/>
          </p:cNvSpPr>
          <p:nvPr/>
        </p:nvSpPr>
        <p:spPr>
          <a:xfrm>
            <a:off x="1714500" y="5438775"/>
            <a:ext cx="3810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rPr>
              <a:t>Ölçüm, bakım, yatırım ve günlük işletme</a:t>
            </a:r>
          </a:p>
        </p:txBody>
      </p:sp>
      <p:pic>
        <p:nvPicPr>
          <p:cNvPr id="21" name="Resim 20">
            <a:extLst>
              <a:ext uri="{FF2B5EF4-FFF2-40B4-BE49-F238E27FC236}">
                <a16:creationId xmlns:a16="http://schemas.microsoft.com/office/drawing/2014/main" id="{1D36E30E-0D93-4022-ADB9-2BE29119E2D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590" b="13590"/>
          <a:stretch>
            <a:fillRect/>
          </a:stretch>
        </p:blipFill>
        <p:spPr>
          <a:xfrm>
            <a:off x="6048375" y="1790700"/>
            <a:ext cx="5572125" cy="4057650"/>
          </a:xfrm>
          <a:prstGeom prst="roundRect">
            <a:avLst>
              <a:gd name="adj" fmla="val 4695"/>
            </a:avLst>
          </a:prstGeom>
        </p:spPr>
      </p:pic>
      <p:sp>
        <p:nvSpPr>
          <p:cNvPr id="22" name="Dikdörtgen: Köşeleri Yuvarlatılmış 21">
            <a:extLst>
              <a:ext uri="{FF2B5EF4-FFF2-40B4-BE49-F238E27FC236}">
                <a16:creationId xmlns:a16="http://schemas.microsoft.com/office/drawing/2014/main" id="{7A9382FB-8EF0-403E-B587-B057C0FB665A}"/>
              </a:ext>
            </a:extLst>
          </p:cNvPr>
          <p:cNvSpPr>
            <a:spLocks noGrp="1"/>
          </p:cNvSpPr>
          <p:nvPr/>
        </p:nvSpPr>
        <p:spPr>
          <a:xfrm>
            <a:off x="6477000" y="5257800"/>
            <a:ext cx="4714875" cy="685800"/>
          </a:xfrm>
          <a:prstGeom prst="roundRect">
            <a:avLst>
              <a:gd name="adj" fmla="val 22222"/>
            </a:avLst>
          </a:prstGeom>
          <a:solidFill>
            <a:srgbClr val="062B45"/>
          </a:solidFill>
          <a:ln w="0">
            <a:noFill/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09AB4AC4-E69F-441D-9EB4-28CF2B794A61}"/>
              </a:ext>
            </a:extLst>
          </p:cNvPr>
          <p:cNvSpPr>
            <a:spLocks noGrp="1"/>
          </p:cNvSpPr>
          <p:nvPr/>
        </p:nvSpPr>
        <p:spPr>
          <a:xfrm>
            <a:off x="6762750" y="5429250"/>
            <a:ext cx="4143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ctr">
              <a:defRPr sz="14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4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4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4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4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4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4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4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4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4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4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4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İklim hedefi, ölçülebilir bir işletme kararına dönüşünce değer üretir.</a:t>
            </a:r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09DD6A0D-0213-42D8-9962-ABF054D5EC3F}"/>
              </a:ext>
            </a:extLst>
          </p:cNvPr>
          <p:cNvSpPr>
            <a:spLocks noGrp="1"/>
          </p:cNvSpPr>
          <p:nvPr/>
        </p:nvSpPr>
        <p:spPr>
          <a:xfrm>
            <a:off x="514350" y="6515100"/>
            <a:ext cx="4000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rPr>
              <a:t>Sürdürülebilir Tesisler, Güçlü Gelecek</a:t>
            </a:r>
          </a:p>
        </p:txBody>
      </p:sp>
      <p:sp>
        <p:nvSpPr>
          <p:cNvPr id="25" name="Dikdörtgen 24">
            <a:extLst>
              <a:ext uri="{FF2B5EF4-FFF2-40B4-BE49-F238E27FC236}">
                <a16:creationId xmlns:a16="http://schemas.microsoft.com/office/drawing/2014/main" id="{D925F598-74FA-4E49-BAF5-9F38A7385621}"/>
              </a:ext>
            </a:extLst>
          </p:cNvPr>
          <p:cNvSpPr>
            <a:spLocks noGrp="1"/>
          </p:cNvSpPr>
          <p:nvPr/>
        </p:nvSpPr>
        <p:spPr>
          <a:xfrm>
            <a:off x="11382375" y="6515100"/>
            <a:ext cx="381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defPPr>
            <a:lvl1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1pPr>
            <a:lvl2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2pPr>
            <a:lvl3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3pPr>
            <a:lvl4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4pPr>
            <a:lvl5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5pPr>
            <a:lvl6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6pPr>
            <a:lvl7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7pPr>
            <a:lvl8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8pPr>
            <a:lvl9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pPr>
            <a:r>
              <a: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28973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Resim 26">
            <a:extLst>
              <a:ext uri="{FF2B5EF4-FFF2-40B4-BE49-F238E27FC236}">
                <a16:creationId xmlns:a16="http://schemas.microsoft.com/office/drawing/2014/main" id="{82AF6EA6-576C-4117-9E93-572E6D7004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145" r="26145"/>
          <a:stretch>
            <a:fillRect/>
          </a:stretch>
        </p:blipFill>
        <p:spPr>
          <a:xfrm>
            <a:off x="0" y="0"/>
            <a:ext cx="4905375" cy="6858000"/>
          </a:xfrm>
          <a:prstGeom prst="rect">
            <a:avLst/>
          </a:prstGeom>
        </p:spPr>
      </p:pic>
      <p:sp>
        <p:nvSpPr>
          <p:cNvPr id="2" name="Dikdörtgen 1">
            <a:extLst>
              <a:ext uri="{FF2B5EF4-FFF2-40B4-BE49-F238E27FC236}">
                <a16:creationId xmlns:a16="http://schemas.microsoft.com/office/drawing/2014/main" id="{A2A2D2F5-42B6-4AB1-8646-0DD26DB84AB4}"/>
              </a:ext>
            </a:extLst>
          </p:cNvPr>
          <p:cNvSpPr>
            <a:spLocks noGrp="1"/>
          </p:cNvSpPr>
          <p:nvPr/>
        </p:nvSpPr>
        <p:spPr>
          <a:xfrm>
            <a:off x="4905375" y="0"/>
            <a:ext cx="7286625" cy="6858000"/>
          </a:xfrm>
          <a:prstGeom prst="rect">
            <a:avLst/>
          </a:prstGeom>
          <a:solidFill>
            <a:srgbClr val="EEF5F6"/>
          </a:solidFill>
          <a:ln w="0">
            <a:noFill/>
            <a:prstDash val="solid"/>
          </a:ln>
        </p:spPr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1F664098-5CE1-4383-BABD-901D2B94D2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191875" y="228600"/>
            <a:ext cx="723900" cy="723900"/>
          </a:xfrm>
          <a:prstGeom prst="ellipse">
            <a:avLst/>
          </a:prstGeom>
        </p:spPr>
      </p:pic>
      <p:sp>
        <p:nvSpPr>
          <p:cNvPr id="4" name="Dikdörtgen 3">
            <a:extLst>
              <a:ext uri="{FF2B5EF4-FFF2-40B4-BE49-F238E27FC236}">
                <a16:creationId xmlns:a16="http://schemas.microsoft.com/office/drawing/2014/main" id="{6A1D64DF-B45F-4853-A0F3-2F49ECFBAEC9}"/>
              </a:ext>
            </a:extLst>
          </p:cNvPr>
          <p:cNvSpPr>
            <a:spLocks noGrp="1"/>
          </p:cNvSpPr>
          <p:nvPr/>
        </p:nvSpPr>
        <p:spPr>
          <a:xfrm>
            <a:off x="5429250" y="533400"/>
            <a:ext cx="5524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3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3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3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3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3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3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3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3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3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3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3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rPr>
              <a:t>UTTMD’nin sahaya taşıdığı öneri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1F7528F6-D81E-4B27-986D-F1260EF8FFEF}"/>
              </a:ext>
            </a:extLst>
          </p:cNvPr>
          <p:cNvSpPr>
            <a:spLocks noGrp="1"/>
          </p:cNvSpPr>
          <p:nvPr/>
        </p:nvSpPr>
        <p:spPr>
          <a:xfrm>
            <a:off x="5429250" y="1009650"/>
            <a:ext cx="5667375" cy="990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7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7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7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7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7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7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7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7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7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7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7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pPr>
            <a:r>
              <a:rPr sz="27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rPr>
              <a:t>Tesis Teknik Performans</a:t>
            </a:r>
          </a:p>
          <a:p>
            <a:pPr algn="l">
              <a:defRPr sz="27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pPr>
            <a:r>
              <a:rPr sz="27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rPr>
              <a:t>Göstergeleri Modeli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4A86EBE6-D9FE-4B03-8A9E-932CDE82B00B}"/>
              </a:ext>
            </a:extLst>
          </p:cNvPr>
          <p:cNvSpPr>
            <a:spLocks noGrp="1"/>
          </p:cNvSpPr>
          <p:nvPr/>
        </p:nvSpPr>
        <p:spPr>
          <a:xfrm>
            <a:off x="5429250" y="2143125"/>
            <a:ext cx="5715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5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5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5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5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5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5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5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5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5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5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5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rPr>
              <a:t>Büyük ve karmaşık tesislerde performansı birlikte değerlendiren ortak bir ölçüm dili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31D1C705-F17F-427D-9DDC-DF1A8B3AE409}"/>
              </a:ext>
            </a:extLst>
          </p:cNvPr>
          <p:cNvSpPr>
            <a:spLocks noGrp="1"/>
          </p:cNvSpPr>
          <p:nvPr/>
        </p:nvSpPr>
        <p:spPr>
          <a:xfrm>
            <a:off x="5429250" y="3019425"/>
            <a:ext cx="47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42DF6A89-2016-4013-9982-977F85BDF006}"/>
              </a:ext>
            </a:extLst>
          </p:cNvPr>
          <p:cNvSpPr>
            <a:spLocks noGrp="1"/>
          </p:cNvSpPr>
          <p:nvPr/>
        </p:nvSpPr>
        <p:spPr>
          <a:xfrm>
            <a:off x="5981700" y="3019425"/>
            <a:ext cx="26193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pPr>
            <a:r>
              <a: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rPr>
              <a:t>Enerji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5889E0AA-0277-4871-AAFD-97DB5DB2E06E}"/>
              </a:ext>
            </a:extLst>
          </p:cNvPr>
          <p:cNvSpPr>
            <a:spLocks noGrp="1"/>
          </p:cNvSpPr>
          <p:nvPr/>
        </p:nvSpPr>
        <p:spPr>
          <a:xfrm>
            <a:off x="8629650" y="3019425"/>
            <a:ext cx="26098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rPr>
              <a:t>Tüketim, yoğunluk ve verim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982AFE79-B495-485E-950A-2056AF6A8045}"/>
              </a:ext>
            </a:extLst>
          </p:cNvPr>
          <p:cNvSpPr>
            <a:spLocks noGrp="1"/>
          </p:cNvSpPr>
          <p:nvPr/>
        </p:nvSpPr>
        <p:spPr>
          <a:xfrm>
            <a:off x="5429250" y="3533775"/>
            <a:ext cx="47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87300F3B-7884-4E4D-AD8C-0C9BDA11C82D}"/>
              </a:ext>
            </a:extLst>
          </p:cNvPr>
          <p:cNvSpPr>
            <a:spLocks noGrp="1"/>
          </p:cNvSpPr>
          <p:nvPr/>
        </p:nvSpPr>
        <p:spPr>
          <a:xfrm>
            <a:off x="5981700" y="3533775"/>
            <a:ext cx="26193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pPr>
            <a:r>
              <a: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rPr>
              <a:t>Su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7006275A-DC8A-4B73-8FA8-60BFC799120B}"/>
              </a:ext>
            </a:extLst>
          </p:cNvPr>
          <p:cNvSpPr>
            <a:spLocks noGrp="1"/>
          </p:cNvSpPr>
          <p:nvPr/>
        </p:nvSpPr>
        <p:spPr>
          <a:xfrm>
            <a:off x="8629650" y="3533775"/>
            <a:ext cx="26098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rPr>
              <a:t>Tüketim, kayıp ve yeniden kullanım</a:t>
            </a: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16084C7C-9B09-4E6F-B206-3E0667115CCA}"/>
              </a:ext>
            </a:extLst>
          </p:cNvPr>
          <p:cNvSpPr>
            <a:spLocks noGrp="1"/>
          </p:cNvSpPr>
          <p:nvPr/>
        </p:nvSpPr>
        <p:spPr>
          <a:xfrm>
            <a:off x="5429250" y="4048125"/>
            <a:ext cx="47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500DDBAB-A71C-445F-B4ED-A1523BD9048F}"/>
              </a:ext>
            </a:extLst>
          </p:cNvPr>
          <p:cNvSpPr>
            <a:spLocks noGrp="1"/>
          </p:cNvSpPr>
          <p:nvPr/>
        </p:nvSpPr>
        <p:spPr>
          <a:xfrm>
            <a:off x="5981700" y="4048125"/>
            <a:ext cx="26193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pPr>
            <a:r>
              <a: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rPr>
              <a:t>Karbon</a:t>
            </a:r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E65290D2-E960-439D-8F28-1BCED35E8B0E}"/>
              </a:ext>
            </a:extLst>
          </p:cNvPr>
          <p:cNvSpPr>
            <a:spLocks noGrp="1"/>
          </p:cNvSpPr>
          <p:nvPr/>
        </p:nvSpPr>
        <p:spPr>
          <a:xfrm>
            <a:off x="8629650" y="4048125"/>
            <a:ext cx="26098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rPr>
              <a:t>Operasyonel emisyonların izlenmesi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F9695FD4-88A3-4892-8C7A-ABC45BC4592F}"/>
              </a:ext>
            </a:extLst>
          </p:cNvPr>
          <p:cNvSpPr>
            <a:spLocks noGrp="1"/>
          </p:cNvSpPr>
          <p:nvPr/>
        </p:nvSpPr>
        <p:spPr>
          <a:xfrm>
            <a:off x="5429250" y="4562475"/>
            <a:ext cx="47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rPr>
              <a:t>04</a:t>
            </a:r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00457E1E-0185-4FB9-83C8-AF312C78C435}"/>
              </a:ext>
            </a:extLst>
          </p:cNvPr>
          <p:cNvSpPr>
            <a:spLocks noGrp="1"/>
          </p:cNvSpPr>
          <p:nvPr/>
        </p:nvSpPr>
        <p:spPr>
          <a:xfrm>
            <a:off x="5981700" y="4562475"/>
            <a:ext cx="26193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pPr>
            <a:r>
              <a: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rPr>
              <a:t>Bakım</a:t>
            </a:r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EE4F0C7C-42F1-45A9-AF67-D17640E52F4E}"/>
              </a:ext>
            </a:extLst>
          </p:cNvPr>
          <p:cNvSpPr>
            <a:spLocks noGrp="1"/>
          </p:cNvSpPr>
          <p:nvPr/>
        </p:nvSpPr>
        <p:spPr>
          <a:xfrm>
            <a:off x="8629650" y="4562475"/>
            <a:ext cx="26098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rPr>
              <a:t>Planlı bakım ve arıza performansı</a:t>
            </a:r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CBF14F20-C0A8-4F9E-9C7A-560EFF8780B9}"/>
              </a:ext>
            </a:extLst>
          </p:cNvPr>
          <p:cNvSpPr>
            <a:spLocks noGrp="1"/>
          </p:cNvSpPr>
          <p:nvPr/>
        </p:nvSpPr>
        <p:spPr>
          <a:xfrm>
            <a:off x="5429250" y="5076825"/>
            <a:ext cx="47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rPr>
              <a:t>05</a:t>
            </a: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14FF9458-DDDA-4158-AB2B-F0FC8305CB7C}"/>
              </a:ext>
            </a:extLst>
          </p:cNvPr>
          <p:cNvSpPr>
            <a:spLocks noGrp="1"/>
          </p:cNvSpPr>
          <p:nvPr/>
        </p:nvSpPr>
        <p:spPr>
          <a:xfrm>
            <a:off x="5981700" y="5076825"/>
            <a:ext cx="26193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pPr>
            <a:r>
              <a: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rPr>
              <a:t>Kritik sistem güvenilirliği</a:t>
            </a:r>
          </a:p>
        </p:txBody>
      </p:sp>
      <p:sp>
        <p:nvSpPr>
          <p:cNvPr id="21" name="Dikdörtgen 20">
            <a:extLst>
              <a:ext uri="{FF2B5EF4-FFF2-40B4-BE49-F238E27FC236}">
                <a16:creationId xmlns:a16="http://schemas.microsoft.com/office/drawing/2014/main" id="{EB19A7F3-B6C1-4875-8F92-A24FC11A4BC8}"/>
              </a:ext>
            </a:extLst>
          </p:cNvPr>
          <p:cNvSpPr>
            <a:spLocks noGrp="1"/>
          </p:cNvSpPr>
          <p:nvPr/>
        </p:nvSpPr>
        <p:spPr>
          <a:xfrm>
            <a:off x="8629650" y="5076825"/>
            <a:ext cx="26098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rPr>
              <a:t>Süreklilik ve müdahale hazırlığı</a:t>
            </a:r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D956930A-EA1C-4A4E-9483-09AD3827D403}"/>
              </a:ext>
            </a:extLst>
          </p:cNvPr>
          <p:cNvSpPr>
            <a:spLocks noGrp="1"/>
          </p:cNvSpPr>
          <p:nvPr/>
        </p:nvSpPr>
        <p:spPr>
          <a:xfrm>
            <a:off x="5429250" y="5591175"/>
            <a:ext cx="47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rPr>
              <a:t>06</a:t>
            </a:r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42954E3C-B252-468C-B53A-3249A288C516}"/>
              </a:ext>
            </a:extLst>
          </p:cNvPr>
          <p:cNvSpPr>
            <a:spLocks noGrp="1"/>
          </p:cNvSpPr>
          <p:nvPr/>
        </p:nvSpPr>
        <p:spPr>
          <a:xfrm>
            <a:off x="5981700" y="5591175"/>
            <a:ext cx="26193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pPr>
            <a:r>
              <a:rPr sz="14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rPr>
              <a:t>İç ortam kalitesi</a:t>
            </a:r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AF655361-3BE5-40A8-837A-83F4F48614AB}"/>
              </a:ext>
            </a:extLst>
          </p:cNvPr>
          <p:cNvSpPr>
            <a:spLocks noGrp="1"/>
          </p:cNvSpPr>
          <p:nvPr/>
        </p:nvSpPr>
        <p:spPr>
          <a:xfrm>
            <a:off x="8629650" y="5591175"/>
            <a:ext cx="26098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rPr>
              <a:t>Sağlık, konfor ve güvenli çalışma</a:t>
            </a:r>
          </a:p>
        </p:txBody>
      </p:sp>
      <p:sp>
        <p:nvSpPr>
          <p:cNvPr id="25" name="Dikdörtgen 24">
            <a:extLst>
              <a:ext uri="{FF2B5EF4-FFF2-40B4-BE49-F238E27FC236}">
                <a16:creationId xmlns:a16="http://schemas.microsoft.com/office/drawing/2014/main" id="{2FE3C597-D59E-4D4A-8DBF-8B070D600858}"/>
              </a:ext>
            </a:extLst>
          </p:cNvPr>
          <p:cNvSpPr>
            <a:spLocks noGrp="1"/>
          </p:cNvSpPr>
          <p:nvPr/>
        </p:nvSpPr>
        <p:spPr>
          <a:xfrm>
            <a:off x="514350" y="6515100"/>
            <a:ext cx="4000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rPr>
              <a:t>Sürdürülebilir Tesisler, Güçlü Gelecek</a:t>
            </a:r>
          </a:p>
        </p:txBody>
      </p:sp>
      <p:sp>
        <p:nvSpPr>
          <p:cNvPr id="26" name="Dikdörtgen 25">
            <a:extLst>
              <a:ext uri="{FF2B5EF4-FFF2-40B4-BE49-F238E27FC236}">
                <a16:creationId xmlns:a16="http://schemas.microsoft.com/office/drawing/2014/main" id="{F11D1533-BFFE-4BA2-87C4-5B59A9AE16C5}"/>
              </a:ext>
            </a:extLst>
          </p:cNvPr>
          <p:cNvSpPr>
            <a:spLocks noGrp="1"/>
          </p:cNvSpPr>
          <p:nvPr/>
        </p:nvSpPr>
        <p:spPr>
          <a:xfrm>
            <a:off x="11382375" y="6515100"/>
            <a:ext cx="381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defPPr>
            <a:lvl1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1pPr>
            <a:lvl2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2pPr>
            <a:lvl3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3pPr>
            <a:lvl4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4pPr>
            <a:lvl5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5pPr>
            <a:lvl6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6pPr>
            <a:lvl7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7pPr>
            <a:lvl8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8pPr>
            <a:lvl9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pPr>
            <a:r>
              <a: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429420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2B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Resim 17">
            <a:extLst>
              <a:ext uri="{FF2B5EF4-FFF2-40B4-BE49-F238E27FC236}">
                <a16:creationId xmlns:a16="http://schemas.microsoft.com/office/drawing/2014/main" id="{2E633DDF-6853-4A3D-A3A4-902F81011C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889" r="13889"/>
          <a:stretch>
            <a:fillRect/>
          </a:stretch>
        </p:blipFill>
        <p:spPr>
          <a:xfrm>
            <a:off x="7239000" y="0"/>
            <a:ext cx="4953000" cy="6858000"/>
          </a:xfrm>
          <a:prstGeom prst="rect">
            <a:avLst/>
          </a:prstGeom>
        </p:spPr>
      </p:pic>
      <p:sp>
        <p:nvSpPr>
          <p:cNvPr id="2" name="Dikdörtgen 1">
            <a:extLst>
              <a:ext uri="{FF2B5EF4-FFF2-40B4-BE49-F238E27FC236}">
                <a16:creationId xmlns:a16="http://schemas.microsoft.com/office/drawing/2014/main" id="{0E665652-85EF-405C-AAD2-19144CACE7A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239000" cy="6858000"/>
          </a:xfrm>
          <a:prstGeom prst="rect">
            <a:avLst/>
          </a:prstGeom>
          <a:solidFill>
            <a:srgbClr val="062B45"/>
          </a:solidFill>
          <a:ln w="0">
            <a:noFill/>
            <a:prstDash val="solid"/>
          </a:ln>
        </p:spPr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BC0AEE24-C9BD-469C-A315-061FE0C987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191875" y="228600"/>
            <a:ext cx="723900" cy="723900"/>
          </a:xfrm>
          <a:prstGeom prst="ellipse">
            <a:avLst/>
          </a:prstGeom>
        </p:spPr>
      </p:pic>
      <p:sp>
        <p:nvSpPr>
          <p:cNvPr id="4" name="Dikdörtgen 3">
            <a:extLst>
              <a:ext uri="{FF2B5EF4-FFF2-40B4-BE49-F238E27FC236}">
                <a16:creationId xmlns:a16="http://schemas.microsoft.com/office/drawing/2014/main" id="{E5E27CF0-75F5-4B12-A83C-FFACF3E094C5}"/>
              </a:ext>
            </a:extLst>
          </p:cNvPr>
          <p:cNvSpPr>
            <a:spLocks noGrp="1"/>
          </p:cNvSpPr>
          <p:nvPr/>
        </p:nvSpPr>
        <p:spPr>
          <a:xfrm>
            <a:off x="10191750" y="457200"/>
            <a:ext cx="9144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r">
              <a:defRPr sz="12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 algn="r">
              <a:defRPr sz="12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 algn="r">
              <a:defRPr sz="12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 algn="r">
              <a:defRPr sz="12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 algn="r">
              <a:defRPr sz="12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 algn="r">
              <a:defRPr sz="12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 algn="r">
              <a:defRPr sz="12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 algn="r">
              <a:defRPr sz="12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 algn="r">
              <a:defRPr sz="12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 algn="r">
              <a:defRPr sz="12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r">
              <a:defRPr sz="12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UTTMD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9700AE2E-FE78-4D80-8F6F-82D818CB8A7F}"/>
              </a:ext>
            </a:extLst>
          </p:cNvPr>
          <p:cNvSpPr>
            <a:spLocks noGrp="1"/>
          </p:cNvSpPr>
          <p:nvPr/>
        </p:nvSpPr>
        <p:spPr>
          <a:xfrm>
            <a:off x="514350" y="495300"/>
            <a:ext cx="59055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5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5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5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5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5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5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5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5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5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5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5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Zirvenin stratejik zamanlaması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212A4BC1-123F-40CA-A176-EEB2ECF531A4}"/>
              </a:ext>
            </a:extLst>
          </p:cNvPr>
          <p:cNvSpPr>
            <a:spLocks noGrp="1"/>
          </p:cNvSpPr>
          <p:nvPr/>
        </p:nvSpPr>
        <p:spPr>
          <a:xfrm>
            <a:off x="514350" y="1162050"/>
            <a:ext cx="1028700" cy="47625"/>
          </a:xfrm>
          <a:prstGeom prst="rect">
            <a:avLst/>
          </a:prstGeom>
          <a:solidFill>
            <a:srgbClr val="53B848"/>
          </a:solidFill>
          <a:ln w="0">
            <a:noFill/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59D501E3-C283-47FE-ACA2-2C005745733F}"/>
              </a:ext>
            </a:extLst>
          </p:cNvPr>
          <p:cNvSpPr>
            <a:spLocks noGrp="1"/>
          </p:cNvSpPr>
          <p:nvPr/>
        </p:nvSpPr>
        <p:spPr>
          <a:xfrm>
            <a:off x="628650" y="1790700"/>
            <a:ext cx="2143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475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475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475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475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475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475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475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475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475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475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pPr>
            <a:r>
              <a:rPr sz="2475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rPr>
              <a:t>5 KASIM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CEC25DE9-8E49-4156-88B3-533A16AAB8A0}"/>
              </a:ext>
            </a:extLst>
          </p:cNvPr>
          <p:cNvSpPr>
            <a:spLocks noGrp="1"/>
          </p:cNvSpPr>
          <p:nvPr/>
        </p:nvSpPr>
        <p:spPr>
          <a:xfrm>
            <a:off x="628650" y="2352675"/>
            <a:ext cx="2190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6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6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6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6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6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6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6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6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6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6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6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Tesis Teknik Zirvesi</a:t>
            </a:r>
          </a:p>
          <a:p>
            <a:pPr algn="l">
              <a:defRPr sz="16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İstanbul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FD995FF4-DE57-46EF-8FE7-520A28023DBB}"/>
              </a:ext>
            </a:extLst>
          </p:cNvPr>
          <p:cNvSpPr>
            <a:spLocks noGrp="1"/>
          </p:cNvSpPr>
          <p:nvPr/>
        </p:nvSpPr>
        <p:spPr>
          <a:xfrm>
            <a:off x="3219450" y="1619250"/>
            <a:ext cx="1428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ctr">
              <a:defRPr sz="810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810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810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810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810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810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810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810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810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810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810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pPr>
            <a:r>
              <a:rPr sz="810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rPr>
              <a:t>4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15D69868-CA75-4D00-8B47-EDCAB9B09633}"/>
              </a:ext>
            </a:extLst>
          </p:cNvPr>
          <p:cNvSpPr>
            <a:spLocks noGrp="1"/>
          </p:cNvSpPr>
          <p:nvPr/>
        </p:nvSpPr>
        <p:spPr>
          <a:xfrm>
            <a:off x="3333750" y="2914650"/>
            <a:ext cx="12001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ctr">
              <a:defRPr sz="202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202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202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202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202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202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202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202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202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202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202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pPr>
            <a:r>
              <a:rPr sz="202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rPr>
              <a:t>GÜN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30F67A23-3D4C-4DC6-8B7C-E7C336398515}"/>
              </a:ext>
            </a:extLst>
          </p:cNvPr>
          <p:cNvSpPr>
            <a:spLocks noGrp="1"/>
          </p:cNvSpPr>
          <p:nvPr/>
        </p:nvSpPr>
        <p:spPr>
          <a:xfrm>
            <a:off x="4953000" y="1790700"/>
            <a:ext cx="2143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 i="0">
                <a:solidFill>
                  <a:srgbClr val="E23536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475" b="1" i="0">
                <a:solidFill>
                  <a:srgbClr val="E23536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475" b="1" i="0">
                <a:solidFill>
                  <a:srgbClr val="E23536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475" b="1" i="0">
                <a:solidFill>
                  <a:srgbClr val="E23536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475" b="1" i="0">
                <a:solidFill>
                  <a:srgbClr val="E23536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475" b="1" i="0">
                <a:solidFill>
                  <a:srgbClr val="E23536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475" b="1" i="0">
                <a:solidFill>
                  <a:srgbClr val="E23536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475" b="1" i="0">
                <a:solidFill>
                  <a:srgbClr val="E23536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475" b="1" i="0">
                <a:solidFill>
                  <a:srgbClr val="E23536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475" b="1" i="0">
                <a:solidFill>
                  <a:srgbClr val="E23536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475" b="1" i="0">
                <a:solidFill>
                  <a:srgbClr val="E23536"/>
                </a:solidFill>
                <a:latin typeface="Nimbus Sans"/>
                <a:ea typeface="Nimbus Sans"/>
                <a:cs typeface="Nimbus Sans"/>
              </a:defRPr>
            </a:pPr>
            <a:r>
              <a:rPr sz="2475" b="1" i="0">
                <a:solidFill>
                  <a:srgbClr val="E23536"/>
                </a:solidFill>
                <a:latin typeface="Nimbus Sans"/>
                <a:ea typeface="Nimbus Sans"/>
                <a:cs typeface="Nimbus Sans"/>
              </a:rPr>
              <a:t>9 KASIM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CF450674-A234-4563-AA63-C14507F63D15}"/>
              </a:ext>
            </a:extLst>
          </p:cNvPr>
          <p:cNvSpPr>
            <a:spLocks noGrp="1"/>
          </p:cNvSpPr>
          <p:nvPr/>
        </p:nvSpPr>
        <p:spPr>
          <a:xfrm>
            <a:off x="4953000" y="2352675"/>
            <a:ext cx="2190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6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6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6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6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6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6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6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6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6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6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6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COP31 başlangıcı</a:t>
            </a:r>
          </a:p>
          <a:p>
            <a:pPr algn="l">
              <a:defRPr sz="16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Antalya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A7F6D08F-4C4E-4944-B655-D2637D2769BE}"/>
              </a:ext>
            </a:extLst>
          </p:cNvPr>
          <p:cNvSpPr>
            <a:spLocks noGrp="1"/>
          </p:cNvSpPr>
          <p:nvPr/>
        </p:nvSpPr>
        <p:spPr>
          <a:xfrm>
            <a:off x="514350" y="3857625"/>
            <a:ext cx="6191250" cy="1447800"/>
          </a:xfrm>
          <a:prstGeom prst="roundRect">
            <a:avLst>
              <a:gd name="adj" fmla="val 11842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858AC805-2CA1-4284-A86E-43B7BEB89E83}"/>
              </a:ext>
            </a:extLst>
          </p:cNvPr>
          <p:cNvSpPr>
            <a:spLocks noGrp="1"/>
          </p:cNvSpPr>
          <p:nvPr/>
        </p:nvSpPr>
        <p:spPr>
          <a:xfrm>
            <a:off x="838200" y="4200525"/>
            <a:ext cx="55435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ctr">
              <a:defRPr sz="19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9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9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9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9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9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9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9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9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9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9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pPr>
            <a:r>
              <a:rPr sz="19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rPr>
              <a:t>Bu panel, COP31 öncesinde tesis sektörünün sahadan gelen ölçülebilir mesajını oluşturma fırsatıdır.</a:t>
            </a:r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56D3D31D-C41D-40E3-A281-338A9067F3CC}"/>
              </a:ext>
            </a:extLst>
          </p:cNvPr>
          <p:cNvSpPr>
            <a:spLocks noGrp="1"/>
          </p:cNvSpPr>
          <p:nvPr/>
        </p:nvSpPr>
        <p:spPr>
          <a:xfrm>
            <a:off x="514350" y="5753100"/>
            <a:ext cx="619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ctr">
              <a:defRPr sz="187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87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87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87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87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87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87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87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87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87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87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pPr>
            <a:r>
              <a:rPr sz="187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rPr>
              <a:t>İklim hedefleri makine dairesinde başlar.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30A1BF60-E23D-4F03-891D-A030E1F5ED9F}"/>
              </a:ext>
            </a:extLst>
          </p:cNvPr>
          <p:cNvSpPr>
            <a:spLocks noGrp="1"/>
          </p:cNvSpPr>
          <p:nvPr/>
        </p:nvSpPr>
        <p:spPr>
          <a:xfrm>
            <a:off x="514350" y="6515100"/>
            <a:ext cx="4000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82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82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82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82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82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82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82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82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82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82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82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rPr>
              <a:t>Sürdürülebilir Tesisler, Güçlü Gelecek</a:t>
            </a:r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310646FE-7041-464D-B579-08B8DAC3E4A4}"/>
              </a:ext>
            </a:extLst>
          </p:cNvPr>
          <p:cNvSpPr>
            <a:spLocks noGrp="1"/>
          </p:cNvSpPr>
          <p:nvPr/>
        </p:nvSpPr>
        <p:spPr>
          <a:xfrm>
            <a:off x="11382375" y="6515100"/>
            <a:ext cx="381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r">
              <a:defRPr sz="825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defPPr>
            <a:lvl1pPr algn="r">
              <a:defRPr sz="825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1pPr>
            <a:lvl2pPr algn="r">
              <a:defRPr sz="825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2pPr>
            <a:lvl3pPr algn="r">
              <a:defRPr sz="825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3pPr>
            <a:lvl4pPr algn="r">
              <a:defRPr sz="825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4pPr>
            <a:lvl5pPr algn="r">
              <a:defRPr sz="825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5pPr>
            <a:lvl6pPr algn="r">
              <a:defRPr sz="825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6pPr>
            <a:lvl7pPr algn="r">
              <a:defRPr sz="825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7pPr>
            <a:lvl8pPr algn="r">
              <a:defRPr sz="825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8pPr>
            <a:lvl9pPr algn="r">
              <a:defRPr sz="825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r">
              <a:defRPr sz="825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pPr>
            <a:r>
              <a:rPr sz="825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094516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Dikdörtgen 34">
            <a:extLst>
              <a:ext uri="{FF2B5EF4-FFF2-40B4-BE49-F238E27FC236}">
                <a16:creationId xmlns:a16="http://schemas.microsoft.com/office/drawing/2014/main" id="{8E504A4F-26FB-4A81-B74A-A2C4409A339F}"/>
              </a:ext>
            </a:extLst>
          </p:cNvPr>
          <p:cNvSpPr>
            <a:spLocks noGrp="1"/>
          </p:cNvSpPr>
          <p:nvPr/>
        </p:nvSpPr>
        <p:spPr>
          <a:xfrm>
            <a:off x="514350" y="419100"/>
            <a:ext cx="96202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rPr>
              <a:t>UTTMD’nin zirvedeki güçlü temsili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8BCC087F-3FE1-4519-BBFC-18B416D73C0E}"/>
              </a:ext>
            </a:extLst>
          </p:cNvPr>
          <p:cNvSpPr>
            <a:spLocks noGrp="1"/>
          </p:cNvSpPr>
          <p:nvPr/>
        </p:nvSpPr>
        <p:spPr>
          <a:xfrm>
            <a:off x="514350" y="1104900"/>
            <a:ext cx="1028700" cy="47625"/>
          </a:xfrm>
          <a:prstGeom prst="rect">
            <a:avLst/>
          </a:prstGeom>
          <a:solidFill>
            <a:srgbClr val="53B848"/>
          </a:solidFill>
          <a:ln w="0">
            <a:noFill/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9E0B075D-F673-446F-B48D-1EFC32DCBC6F}"/>
              </a:ext>
            </a:extLst>
          </p:cNvPr>
          <p:cNvSpPr>
            <a:spLocks noGrp="1"/>
          </p:cNvSpPr>
          <p:nvPr/>
        </p:nvSpPr>
        <p:spPr>
          <a:xfrm>
            <a:off x="514350" y="1257300"/>
            <a:ext cx="9906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rPr>
              <a:t>Açılış konuşması ve üç ayrı panelde moderatörlük sorumluluğu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6F1E90C1-9AE2-41C6-80A0-2617164226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228600"/>
            <a:ext cx="723900" cy="723900"/>
          </a:xfrm>
          <a:prstGeom prst="ellipse">
            <a:avLst/>
          </a:prstGeom>
        </p:spPr>
      </p:pic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9E6A3EB9-62FC-414C-B67F-917DF3711CDF}"/>
              </a:ext>
            </a:extLst>
          </p:cNvPr>
          <p:cNvSpPr>
            <a:spLocks noGrp="1"/>
          </p:cNvSpPr>
          <p:nvPr/>
        </p:nvSpPr>
        <p:spPr>
          <a:xfrm>
            <a:off x="514350" y="1866900"/>
            <a:ext cx="2238375" cy="3943350"/>
          </a:xfrm>
          <a:prstGeom prst="roundRect">
            <a:avLst>
              <a:gd name="adj" fmla="val 7660"/>
            </a:avLst>
          </a:prstGeom>
          <a:solidFill>
            <a:srgbClr val="062B45"/>
          </a:solidFill>
          <a:ln w="0">
            <a:noFill/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54EA5827-17D7-4FEE-BDBE-81B9E4288D66}"/>
              </a:ext>
            </a:extLst>
          </p:cNvPr>
          <p:cNvSpPr>
            <a:spLocks noGrp="1"/>
          </p:cNvSpPr>
          <p:nvPr/>
        </p:nvSpPr>
        <p:spPr>
          <a:xfrm>
            <a:off x="781050" y="2209800"/>
            <a:ext cx="171450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ctr">
              <a:defRPr sz="780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780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780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780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780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780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780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780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780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780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780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pPr>
            <a:r>
              <a:rPr sz="7800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rPr>
              <a:t>3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B5FEEDF3-68DF-4990-B0D5-3EC19AC79695}"/>
              </a:ext>
            </a:extLst>
          </p:cNvPr>
          <p:cNvSpPr>
            <a:spLocks noGrp="1"/>
          </p:cNvSpPr>
          <p:nvPr/>
        </p:nvSpPr>
        <p:spPr>
          <a:xfrm>
            <a:off x="781050" y="3524250"/>
            <a:ext cx="1714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ctr">
              <a:defRPr sz="20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20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20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20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20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20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20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20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20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20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20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20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PANEL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B86E44E3-8374-4EAD-9CAC-A42941E7319B}"/>
              </a:ext>
            </a:extLst>
          </p:cNvPr>
          <p:cNvSpPr>
            <a:spLocks noGrp="1"/>
          </p:cNvSpPr>
          <p:nvPr/>
        </p:nvSpPr>
        <p:spPr>
          <a:xfrm>
            <a:off x="685800" y="3981450"/>
            <a:ext cx="1905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ctr">
              <a:defRPr sz="1350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350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350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350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350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350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350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350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350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350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350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rPr>
              <a:t>MODERATÖRLÜĞÜ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FCE6A82A-D590-4186-8F1D-8DC3384AF953}"/>
              </a:ext>
            </a:extLst>
          </p:cNvPr>
          <p:cNvSpPr>
            <a:spLocks noGrp="1"/>
          </p:cNvSpPr>
          <p:nvPr/>
        </p:nvSpPr>
        <p:spPr>
          <a:xfrm>
            <a:off x="838200" y="4800600"/>
            <a:ext cx="1581150" cy="28575"/>
          </a:xfrm>
          <a:prstGeom prst="rect">
            <a:avLst/>
          </a:prstGeom>
          <a:solidFill>
            <a:srgbClr val="F3A11A"/>
          </a:solidFill>
          <a:ln w="0">
            <a:noFill/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F2ED306E-9576-4A2A-9543-F3592C4417FA}"/>
              </a:ext>
            </a:extLst>
          </p:cNvPr>
          <p:cNvSpPr>
            <a:spLocks noGrp="1"/>
          </p:cNvSpPr>
          <p:nvPr/>
        </p:nvSpPr>
        <p:spPr>
          <a:xfrm>
            <a:off x="723900" y="5010150"/>
            <a:ext cx="18288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ctr">
              <a:defRPr sz="120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20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20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20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20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20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20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20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20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20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20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UTTMD’nin teknik</a:t>
            </a:r>
          </a:p>
          <a:p>
            <a:pPr algn="ctr">
              <a:defRPr sz="120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gündeme doğrudan katkısı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E3BAFBB2-FCBC-42BB-BDAC-7989C7F7EC5C}"/>
              </a:ext>
            </a:extLst>
          </p:cNvPr>
          <p:cNvSpPr>
            <a:spLocks noGrp="1"/>
          </p:cNvSpPr>
          <p:nvPr/>
        </p:nvSpPr>
        <p:spPr>
          <a:xfrm>
            <a:off x="3162300" y="2000250"/>
            <a:ext cx="5524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5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5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5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5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5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5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5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5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5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5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5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17D0B71B-85FD-48E4-8F73-00480026AE30}"/>
              </a:ext>
            </a:extLst>
          </p:cNvPr>
          <p:cNvSpPr>
            <a:spLocks noGrp="1"/>
          </p:cNvSpPr>
          <p:nvPr/>
        </p:nvSpPr>
        <p:spPr>
          <a:xfrm>
            <a:off x="3800475" y="1885950"/>
            <a:ext cx="57150" cy="990600"/>
          </a:xfrm>
          <a:prstGeom prst="rect">
            <a:avLst/>
          </a:prstGeom>
          <a:solidFill>
            <a:srgbClr val="53B848"/>
          </a:solidFill>
          <a:ln w="0">
            <a:noFill/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8897766F-225B-44F3-8F35-0913692E77A4}"/>
              </a:ext>
            </a:extLst>
          </p:cNvPr>
          <p:cNvSpPr>
            <a:spLocks noGrp="1"/>
          </p:cNvSpPr>
          <p:nvPr/>
        </p:nvSpPr>
        <p:spPr>
          <a:xfrm>
            <a:off x="4095750" y="1885950"/>
            <a:ext cx="27813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pPr>
            <a:r>
              <a: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rPr>
              <a:t>Kemal Evcioğlu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144AD4D3-6EFC-4302-B702-D47E3CE45A9E}"/>
              </a:ext>
            </a:extLst>
          </p:cNvPr>
          <p:cNvSpPr>
            <a:spLocks noGrp="1"/>
          </p:cNvSpPr>
          <p:nvPr/>
        </p:nvSpPr>
        <p:spPr>
          <a:xfrm>
            <a:off x="4095750" y="2257425"/>
            <a:ext cx="3333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200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200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200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200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200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200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200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200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200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200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rPr>
              <a:t>UTTMD Yönetim Kurulu Başkanı</a:t>
            </a:r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48EF0E4A-419F-4828-A201-B10CAFD2FD8F}"/>
              </a:ext>
            </a:extLst>
          </p:cNvPr>
          <p:cNvSpPr>
            <a:spLocks noGrp="1"/>
          </p:cNvSpPr>
          <p:nvPr/>
        </p:nvSpPr>
        <p:spPr>
          <a:xfrm>
            <a:off x="7543800" y="1885950"/>
            <a:ext cx="37338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rPr>
              <a:t>COP31 Yolunda Sürdürülebilir ve Akıllı Tesisler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B761B067-A76D-4AD4-910D-DCEDB46E1174}"/>
              </a:ext>
            </a:extLst>
          </p:cNvPr>
          <p:cNvSpPr>
            <a:spLocks noGrp="1"/>
          </p:cNvSpPr>
          <p:nvPr/>
        </p:nvSpPr>
        <p:spPr>
          <a:xfrm>
            <a:off x="7543800" y="2514600"/>
            <a:ext cx="2857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rPr>
              <a:t>Açılış konuşmacısı ve moderatör</a:t>
            </a:r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D6CA93C8-5EA3-4A99-9E34-6982B54321EA}"/>
              </a:ext>
            </a:extLst>
          </p:cNvPr>
          <p:cNvSpPr>
            <a:spLocks noGrp="1"/>
          </p:cNvSpPr>
          <p:nvPr/>
        </p:nvSpPr>
        <p:spPr>
          <a:xfrm>
            <a:off x="3162300" y="3019425"/>
            <a:ext cx="8115300" cy="19050"/>
          </a:xfrm>
          <a:prstGeom prst="rect">
            <a:avLst/>
          </a:prstGeom>
          <a:solidFill>
            <a:srgbClr val="DCEBED"/>
          </a:solidFill>
          <a:ln w="0">
            <a:noFill/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1CADF027-3CC2-4F59-BC11-10B3893DC29E}"/>
              </a:ext>
            </a:extLst>
          </p:cNvPr>
          <p:cNvSpPr>
            <a:spLocks noGrp="1"/>
          </p:cNvSpPr>
          <p:nvPr/>
        </p:nvSpPr>
        <p:spPr>
          <a:xfrm>
            <a:off x="3162300" y="3305175"/>
            <a:ext cx="5524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5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5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5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5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5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5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5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5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5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5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5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37825598-88A9-41F6-9C58-B58201793D91}"/>
              </a:ext>
            </a:extLst>
          </p:cNvPr>
          <p:cNvSpPr>
            <a:spLocks noGrp="1"/>
          </p:cNvSpPr>
          <p:nvPr/>
        </p:nvSpPr>
        <p:spPr>
          <a:xfrm>
            <a:off x="3800475" y="3190875"/>
            <a:ext cx="57150" cy="990600"/>
          </a:xfrm>
          <a:prstGeom prst="rect">
            <a:avLst/>
          </a:prstGeom>
          <a:solidFill>
            <a:srgbClr val="1477A8"/>
          </a:solidFill>
          <a:ln w="0">
            <a:noFill/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A28EDE8D-D744-480A-B830-3DBE6C44DAFB}"/>
              </a:ext>
            </a:extLst>
          </p:cNvPr>
          <p:cNvSpPr>
            <a:spLocks noGrp="1"/>
          </p:cNvSpPr>
          <p:nvPr/>
        </p:nvSpPr>
        <p:spPr>
          <a:xfrm>
            <a:off x="4095750" y="3190875"/>
            <a:ext cx="27813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pPr>
            <a:r>
              <a:rPr lang="tr-TR" sz="1875" b="1" i="0" dirty="0">
                <a:solidFill>
                  <a:srgbClr val="062B45"/>
                </a:solidFill>
                <a:latin typeface="Nimbus Sans"/>
                <a:ea typeface="Nimbus Sans"/>
                <a:cs typeface="Nimbus Sans"/>
              </a:rPr>
              <a:t>Serdar SALBAŞ</a:t>
            </a:r>
            <a:endParaRPr sz="1875" b="1" i="0" dirty="0">
              <a:solidFill>
                <a:srgbClr val="062B45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21" name="Dikdörtgen 20">
            <a:extLst>
              <a:ext uri="{FF2B5EF4-FFF2-40B4-BE49-F238E27FC236}">
                <a16:creationId xmlns:a16="http://schemas.microsoft.com/office/drawing/2014/main" id="{FD9A535D-E5C3-456B-8E8B-FA824335C347}"/>
              </a:ext>
            </a:extLst>
          </p:cNvPr>
          <p:cNvSpPr>
            <a:spLocks noGrp="1"/>
          </p:cNvSpPr>
          <p:nvPr/>
        </p:nvSpPr>
        <p:spPr>
          <a:xfrm>
            <a:off x="4095750" y="3562350"/>
            <a:ext cx="3333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200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200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200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200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200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200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200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200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200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200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 i="0" dirty="0">
                <a:solidFill>
                  <a:srgbClr val="647A84"/>
                </a:solidFill>
                <a:latin typeface="Nimbus Sans"/>
                <a:ea typeface="Nimbus Sans"/>
                <a:cs typeface="Nimbus Sans"/>
              </a:rPr>
              <a:t>UTTMD </a:t>
            </a:r>
            <a:r>
              <a:rPr lang="tr-TR" sz="1200" b="1" i="0" dirty="0">
                <a:solidFill>
                  <a:srgbClr val="647A84"/>
                </a:solidFill>
                <a:latin typeface="Nimbus Sans"/>
                <a:ea typeface="Nimbus Sans"/>
                <a:cs typeface="Nimbus Sans"/>
              </a:rPr>
              <a:t>Sürdürülebilirlik Komitesi Başkanı</a:t>
            </a:r>
            <a:endParaRPr sz="1200" b="1" i="0" dirty="0">
              <a:solidFill>
                <a:srgbClr val="647A84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F45163DC-BAB7-4B34-B5CB-F1160F3FCDB4}"/>
              </a:ext>
            </a:extLst>
          </p:cNvPr>
          <p:cNvSpPr>
            <a:spLocks noGrp="1"/>
          </p:cNvSpPr>
          <p:nvPr/>
        </p:nvSpPr>
        <p:spPr>
          <a:xfrm>
            <a:off x="7543800" y="3190875"/>
            <a:ext cx="37338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rPr>
              <a:t>Büyük Ölçekli Yapılarda Operasyonel Mükemmellik</a:t>
            </a:r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4997F935-3F14-4653-9BD4-359AB90954AF}"/>
              </a:ext>
            </a:extLst>
          </p:cNvPr>
          <p:cNvSpPr>
            <a:spLocks noGrp="1"/>
          </p:cNvSpPr>
          <p:nvPr/>
        </p:nvSpPr>
        <p:spPr>
          <a:xfrm>
            <a:off x="7543800" y="3819525"/>
            <a:ext cx="2857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rPr>
              <a:t>Moderatör</a:t>
            </a:r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52A52756-1A7B-4123-9C05-A7CA0EF2314B}"/>
              </a:ext>
            </a:extLst>
          </p:cNvPr>
          <p:cNvSpPr>
            <a:spLocks noGrp="1"/>
          </p:cNvSpPr>
          <p:nvPr/>
        </p:nvSpPr>
        <p:spPr>
          <a:xfrm>
            <a:off x="3162300" y="4324350"/>
            <a:ext cx="8115300" cy="19050"/>
          </a:xfrm>
          <a:prstGeom prst="rect">
            <a:avLst/>
          </a:prstGeom>
          <a:solidFill>
            <a:srgbClr val="DCEBED"/>
          </a:solidFill>
          <a:ln w="0">
            <a:noFill/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25" name="Dikdörtgen 24">
            <a:extLst>
              <a:ext uri="{FF2B5EF4-FFF2-40B4-BE49-F238E27FC236}">
                <a16:creationId xmlns:a16="http://schemas.microsoft.com/office/drawing/2014/main" id="{DFC2EAF4-C905-4304-B3C7-E10E901C4EC8}"/>
              </a:ext>
            </a:extLst>
          </p:cNvPr>
          <p:cNvSpPr>
            <a:spLocks noGrp="1"/>
          </p:cNvSpPr>
          <p:nvPr/>
        </p:nvSpPr>
        <p:spPr>
          <a:xfrm>
            <a:off x="3162300" y="4610100"/>
            <a:ext cx="5524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50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50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50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50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50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50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50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50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50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50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50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  <p:sp>
        <p:nvSpPr>
          <p:cNvPr id="26" name="Dikdörtgen 25">
            <a:extLst>
              <a:ext uri="{FF2B5EF4-FFF2-40B4-BE49-F238E27FC236}">
                <a16:creationId xmlns:a16="http://schemas.microsoft.com/office/drawing/2014/main" id="{726EFAEC-1053-47FF-8290-20AC71F26DD3}"/>
              </a:ext>
            </a:extLst>
          </p:cNvPr>
          <p:cNvSpPr>
            <a:spLocks noGrp="1"/>
          </p:cNvSpPr>
          <p:nvPr/>
        </p:nvSpPr>
        <p:spPr>
          <a:xfrm>
            <a:off x="3800475" y="4495800"/>
            <a:ext cx="57150" cy="990600"/>
          </a:xfrm>
          <a:prstGeom prst="rect">
            <a:avLst/>
          </a:prstGeom>
          <a:solidFill>
            <a:srgbClr val="F3A11A"/>
          </a:solidFill>
          <a:ln w="0">
            <a:noFill/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27" name="Dikdörtgen 26">
            <a:extLst>
              <a:ext uri="{FF2B5EF4-FFF2-40B4-BE49-F238E27FC236}">
                <a16:creationId xmlns:a16="http://schemas.microsoft.com/office/drawing/2014/main" id="{31C778E9-0375-4FE2-9149-B8DE9249180E}"/>
              </a:ext>
            </a:extLst>
          </p:cNvPr>
          <p:cNvSpPr>
            <a:spLocks noGrp="1"/>
          </p:cNvSpPr>
          <p:nvPr/>
        </p:nvSpPr>
        <p:spPr>
          <a:xfrm>
            <a:off x="4095750" y="4495800"/>
            <a:ext cx="27813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pPr>
            <a:r>
              <a:rPr sz="187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rPr>
              <a:t>Ali Güler</a:t>
            </a:r>
          </a:p>
        </p:txBody>
      </p:sp>
      <p:sp>
        <p:nvSpPr>
          <p:cNvPr id="28" name="Dikdörtgen 27">
            <a:extLst>
              <a:ext uri="{FF2B5EF4-FFF2-40B4-BE49-F238E27FC236}">
                <a16:creationId xmlns:a16="http://schemas.microsoft.com/office/drawing/2014/main" id="{3F81121E-7D61-4EDF-8FCE-E2E66B1210CC}"/>
              </a:ext>
            </a:extLst>
          </p:cNvPr>
          <p:cNvSpPr>
            <a:spLocks noGrp="1"/>
          </p:cNvSpPr>
          <p:nvPr/>
        </p:nvSpPr>
        <p:spPr>
          <a:xfrm>
            <a:off x="4095750" y="4867275"/>
            <a:ext cx="3333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200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200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200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200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200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200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200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200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200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200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rPr>
              <a:t>UTTMD Yönetim Kurulu Başkan Yardımcısı</a:t>
            </a:r>
          </a:p>
        </p:txBody>
      </p:sp>
      <p:sp>
        <p:nvSpPr>
          <p:cNvPr id="29" name="Dikdörtgen 28">
            <a:extLst>
              <a:ext uri="{FF2B5EF4-FFF2-40B4-BE49-F238E27FC236}">
                <a16:creationId xmlns:a16="http://schemas.microsoft.com/office/drawing/2014/main" id="{D2C77224-6925-4B80-A259-F1B7A02AEAC3}"/>
              </a:ext>
            </a:extLst>
          </p:cNvPr>
          <p:cNvSpPr>
            <a:spLocks noGrp="1"/>
          </p:cNvSpPr>
          <p:nvPr/>
        </p:nvSpPr>
        <p:spPr>
          <a:xfrm>
            <a:off x="7543800" y="4495800"/>
            <a:ext cx="37338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rPr>
              <a:t>Tesis Yönetiminin Gücü: Yapılarda Sürdürülebilirlik ve İşletme Verimliliği</a:t>
            </a:r>
          </a:p>
        </p:txBody>
      </p:sp>
      <p:sp>
        <p:nvSpPr>
          <p:cNvPr id="30" name="Dikdörtgen 29">
            <a:extLst>
              <a:ext uri="{FF2B5EF4-FFF2-40B4-BE49-F238E27FC236}">
                <a16:creationId xmlns:a16="http://schemas.microsoft.com/office/drawing/2014/main" id="{9A24066B-69FB-4099-8407-607E419FD5F7}"/>
              </a:ext>
            </a:extLst>
          </p:cNvPr>
          <p:cNvSpPr>
            <a:spLocks noGrp="1"/>
          </p:cNvSpPr>
          <p:nvPr/>
        </p:nvSpPr>
        <p:spPr>
          <a:xfrm>
            <a:off x="7543800" y="5124450"/>
            <a:ext cx="2857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20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20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20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20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20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20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20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20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20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20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 i="0">
                <a:solidFill>
                  <a:srgbClr val="F3A11A"/>
                </a:solidFill>
                <a:latin typeface="Nimbus Sans"/>
                <a:ea typeface="Nimbus Sans"/>
                <a:cs typeface="Nimbus Sans"/>
              </a:rPr>
              <a:t>Moderatör</a:t>
            </a:r>
          </a:p>
        </p:txBody>
      </p:sp>
      <p:sp>
        <p:nvSpPr>
          <p:cNvPr id="31" name="Dikdörtgen: Köşeleri Yuvarlatılmış 30">
            <a:extLst>
              <a:ext uri="{FF2B5EF4-FFF2-40B4-BE49-F238E27FC236}">
                <a16:creationId xmlns:a16="http://schemas.microsoft.com/office/drawing/2014/main" id="{884E456F-6A6D-44B3-A112-2D499C9A06D1}"/>
              </a:ext>
            </a:extLst>
          </p:cNvPr>
          <p:cNvSpPr>
            <a:spLocks noGrp="1"/>
          </p:cNvSpPr>
          <p:nvPr/>
        </p:nvSpPr>
        <p:spPr>
          <a:xfrm>
            <a:off x="3162300" y="5867400"/>
            <a:ext cx="8115300" cy="400050"/>
          </a:xfrm>
          <a:prstGeom prst="roundRect">
            <a:avLst>
              <a:gd name="adj" fmla="val 28571"/>
            </a:avLst>
          </a:prstGeom>
          <a:solidFill>
            <a:srgbClr val="062B45"/>
          </a:solidFill>
          <a:ln w="0">
            <a:noFill/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32" name="Dikdörtgen 31">
            <a:extLst>
              <a:ext uri="{FF2B5EF4-FFF2-40B4-BE49-F238E27FC236}">
                <a16:creationId xmlns:a16="http://schemas.microsoft.com/office/drawing/2014/main" id="{5C77FC88-B9EB-4AB1-AEA4-7896488D0912}"/>
              </a:ext>
            </a:extLst>
          </p:cNvPr>
          <p:cNvSpPr>
            <a:spLocks noGrp="1"/>
          </p:cNvSpPr>
          <p:nvPr/>
        </p:nvSpPr>
        <p:spPr>
          <a:xfrm>
            <a:off x="3390900" y="5962650"/>
            <a:ext cx="76581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ctr">
              <a:defRPr sz="12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2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2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2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2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2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2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2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2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2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2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UTTMD, zirvenin üç temel oturumunda teknik gündemin oluşmasına katkı sunacaktır.</a:t>
            </a:r>
          </a:p>
        </p:txBody>
      </p:sp>
      <p:sp>
        <p:nvSpPr>
          <p:cNvPr id="33" name="Dikdörtgen 32">
            <a:extLst>
              <a:ext uri="{FF2B5EF4-FFF2-40B4-BE49-F238E27FC236}">
                <a16:creationId xmlns:a16="http://schemas.microsoft.com/office/drawing/2014/main" id="{D2AC90BD-09BC-4DD1-8CEB-3F1FA36AEDB6}"/>
              </a:ext>
            </a:extLst>
          </p:cNvPr>
          <p:cNvSpPr>
            <a:spLocks noGrp="1"/>
          </p:cNvSpPr>
          <p:nvPr/>
        </p:nvSpPr>
        <p:spPr>
          <a:xfrm>
            <a:off x="514350" y="6515100"/>
            <a:ext cx="4000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rPr>
              <a:t>Sürdürülebilir Tesisler, Güçlü Gelecek</a:t>
            </a:r>
          </a:p>
        </p:txBody>
      </p:sp>
      <p:sp>
        <p:nvSpPr>
          <p:cNvPr id="34" name="Dikdörtgen 33">
            <a:extLst>
              <a:ext uri="{FF2B5EF4-FFF2-40B4-BE49-F238E27FC236}">
                <a16:creationId xmlns:a16="http://schemas.microsoft.com/office/drawing/2014/main" id="{5FCC159B-2DEC-4CB7-B281-08E4DFF5A293}"/>
              </a:ext>
            </a:extLst>
          </p:cNvPr>
          <p:cNvSpPr>
            <a:spLocks noGrp="1"/>
          </p:cNvSpPr>
          <p:nvPr/>
        </p:nvSpPr>
        <p:spPr>
          <a:xfrm>
            <a:off x="11382375" y="6515100"/>
            <a:ext cx="381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defPPr>
            <a:lvl1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1pPr>
            <a:lvl2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2pPr>
            <a:lvl3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3pPr>
            <a:lvl4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4pPr>
            <a:lvl5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5pPr>
            <a:lvl6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6pPr>
            <a:lvl7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7pPr>
            <a:lvl8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8pPr>
            <a:lvl9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pPr>
            <a:r>
              <a: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915017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Dikdörtgen 20">
            <a:extLst>
              <a:ext uri="{FF2B5EF4-FFF2-40B4-BE49-F238E27FC236}">
                <a16:creationId xmlns:a16="http://schemas.microsoft.com/office/drawing/2014/main" id="{6452A0D2-BE56-4950-8060-ECED307F3200}"/>
              </a:ext>
            </a:extLst>
          </p:cNvPr>
          <p:cNvSpPr>
            <a:spLocks noGrp="1"/>
          </p:cNvSpPr>
          <p:nvPr/>
        </p:nvSpPr>
        <p:spPr>
          <a:xfrm>
            <a:off x="514350" y="419100"/>
            <a:ext cx="96202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rPr>
              <a:t>COP31 yolunda panelin soruları</a:t>
            </a: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477914CF-51A3-4082-BA7C-6081FF759C93}"/>
              </a:ext>
            </a:extLst>
          </p:cNvPr>
          <p:cNvSpPr>
            <a:spLocks noGrp="1"/>
          </p:cNvSpPr>
          <p:nvPr/>
        </p:nvSpPr>
        <p:spPr>
          <a:xfrm>
            <a:off x="514350" y="1104900"/>
            <a:ext cx="1028700" cy="47625"/>
          </a:xfrm>
          <a:prstGeom prst="rect">
            <a:avLst/>
          </a:prstGeom>
          <a:solidFill>
            <a:srgbClr val="53B848"/>
          </a:solidFill>
          <a:ln w="0">
            <a:noFill/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8C87935A-B8F3-47AE-9604-52874E3DA21C}"/>
              </a:ext>
            </a:extLst>
          </p:cNvPr>
          <p:cNvSpPr>
            <a:spLocks noGrp="1"/>
          </p:cNvSpPr>
          <p:nvPr/>
        </p:nvSpPr>
        <p:spPr>
          <a:xfrm>
            <a:off x="514350" y="1257300"/>
            <a:ext cx="9906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rPr>
              <a:t>Genel değerlendirmeler yerine ölçülebilir sonuç ve uygulanabilir ilk adım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1E34F74-07CD-4C8A-94A9-C7B3187C9C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228600"/>
            <a:ext cx="723900" cy="723900"/>
          </a:xfrm>
          <a:prstGeom prst="ellipse">
            <a:avLst/>
          </a:prstGeom>
        </p:spPr>
      </p:pic>
      <p:sp>
        <p:nvSpPr>
          <p:cNvPr id="5" name="Dikdörtgen 4">
            <a:extLst>
              <a:ext uri="{FF2B5EF4-FFF2-40B4-BE49-F238E27FC236}">
                <a16:creationId xmlns:a16="http://schemas.microsoft.com/office/drawing/2014/main" id="{CF456652-3F0A-4E12-94AE-446F8C63BAE9}"/>
              </a:ext>
            </a:extLst>
          </p:cNvPr>
          <p:cNvSpPr>
            <a:spLocks noGrp="1"/>
          </p:cNvSpPr>
          <p:nvPr/>
        </p:nvSpPr>
        <p:spPr>
          <a:xfrm>
            <a:off x="628650" y="1981200"/>
            <a:ext cx="5524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6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6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6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6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6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6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6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6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6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6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6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A8A533E2-5979-4AF8-B8B9-0259C8078008}"/>
              </a:ext>
            </a:extLst>
          </p:cNvPr>
          <p:cNvSpPr>
            <a:spLocks noGrp="1"/>
          </p:cNvSpPr>
          <p:nvPr/>
        </p:nvSpPr>
        <p:spPr>
          <a:xfrm>
            <a:off x="1314450" y="1924050"/>
            <a:ext cx="98298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rPr>
              <a:t>Ulusal iklim hedefleri tesislerin bütçesine ve bakım planına nasıl iner?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22FA975C-199D-4154-A94B-6DC73FC4D5E5}"/>
              </a:ext>
            </a:extLst>
          </p:cNvPr>
          <p:cNvSpPr>
            <a:spLocks noGrp="1"/>
          </p:cNvSpPr>
          <p:nvPr/>
        </p:nvSpPr>
        <p:spPr>
          <a:xfrm>
            <a:off x="1314450" y="2571750"/>
            <a:ext cx="9667875" cy="19050"/>
          </a:xfrm>
          <a:prstGeom prst="rect">
            <a:avLst/>
          </a:prstGeom>
          <a:solidFill>
            <a:srgbClr val="DCEBED"/>
          </a:solidFill>
          <a:ln w="0">
            <a:noFill/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15B1F372-E444-400C-B6BA-8ACABCD1F538}"/>
              </a:ext>
            </a:extLst>
          </p:cNvPr>
          <p:cNvSpPr>
            <a:spLocks noGrp="1"/>
          </p:cNvSpPr>
          <p:nvPr/>
        </p:nvSpPr>
        <p:spPr>
          <a:xfrm>
            <a:off x="628650" y="2857500"/>
            <a:ext cx="5524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6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6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6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6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6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6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6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6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6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6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6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FCFD8576-59AB-40AA-B5F3-335B3E1A2908}"/>
              </a:ext>
            </a:extLst>
          </p:cNvPr>
          <p:cNvSpPr>
            <a:spLocks noGrp="1"/>
          </p:cNvSpPr>
          <p:nvPr/>
        </p:nvSpPr>
        <p:spPr>
          <a:xfrm>
            <a:off x="1314450" y="2800350"/>
            <a:ext cx="98298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rPr>
              <a:t>Mevcut yapı stokunda tasarım ile gerçek işletme performansı arasındaki boşluk nasıl kapanır?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8D3825B0-9645-457B-85E7-D18AB7D00DFB}"/>
              </a:ext>
            </a:extLst>
          </p:cNvPr>
          <p:cNvSpPr>
            <a:spLocks noGrp="1"/>
          </p:cNvSpPr>
          <p:nvPr/>
        </p:nvSpPr>
        <p:spPr>
          <a:xfrm>
            <a:off x="1314450" y="3448050"/>
            <a:ext cx="9667875" cy="19050"/>
          </a:xfrm>
          <a:prstGeom prst="rect">
            <a:avLst/>
          </a:prstGeom>
          <a:solidFill>
            <a:srgbClr val="DCEBED"/>
          </a:solidFill>
          <a:ln w="0">
            <a:noFill/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4116BE83-B2C1-4F4C-A0AE-3ADE70A63FE5}"/>
              </a:ext>
            </a:extLst>
          </p:cNvPr>
          <p:cNvSpPr>
            <a:spLocks noGrp="1"/>
          </p:cNvSpPr>
          <p:nvPr/>
        </p:nvSpPr>
        <p:spPr>
          <a:xfrm>
            <a:off x="628650" y="3733800"/>
            <a:ext cx="5524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6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6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6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6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6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6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6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6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6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6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6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 i="0">
                <a:solidFill>
                  <a:srgbClr val="53B848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06C8E211-B0A5-4EF4-9B2D-0432C13BE679}"/>
              </a:ext>
            </a:extLst>
          </p:cNvPr>
          <p:cNvSpPr>
            <a:spLocks noGrp="1"/>
          </p:cNvSpPr>
          <p:nvPr/>
        </p:nvSpPr>
        <p:spPr>
          <a:xfrm>
            <a:off x="1314450" y="3676650"/>
            <a:ext cx="98298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rPr>
              <a:t>Akıllı tesislerde veri, yapay zekâ ve insan sorumluluğu nasıl dengelenir?</a:t>
            </a: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E00CBEBF-85E9-4E9F-80CF-9E458AFF909F}"/>
              </a:ext>
            </a:extLst>
          </p:cNvPr>
          <p:cNvSpPr>
            <a:spLocks noGrp="1"/>
          </p:cNvSpPr>
          <p:nvPr/>
        </p:nvSpPr>
        <p:spPr>
          <a:xfrm>
            <a:off x="1314450" y="4324350"/>
            <a:ext cx="9667875" cy="19050"/>
          </a:xfrm>
          <a:prstGeom prst="rect">
            <a:avLst/>
          </a:prstGeom>
          <a:solidFill>
            <a:srgbClr val="DCEBED"/>
          </a:solidFill>
          <a:ln w="0">
            <a:noFill/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322080AC-56B8-4499-82A1-F635F6324210}"/>
              </a:ext>
            </a:extLst>
          </p:cNvPr>
          <p:cNvSpPr>
            <a:spLocks noGrp="1"/>
          </p:cNvSpPr>
          <p:nvPr/>
        </p:nvSpPr>
        <p:spPr>
          <a:xfrm>
            <a:off x="628650" y="4610100"/>
            <a:ext cx="5524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6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6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6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6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6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6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6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6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6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6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6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 i="0">
                <a:solidFill>
                  <a:srgbClr val="1477A8"/>
                </a:solidFill>
                <a:latin typeface="Nimbus Sans"/>
                <a:ea typeface="Nimbus Sans"/>
                <a:cs typeface="Nimbus Sans"/>
              </a:rPr>
              <a:t>04</a:t>
            </a:r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DDBC0DB5-B875-4A64-8C1F-D8FD2299A007}"/>
              </a:ext>
            </a:extLst>
          </p:cNvPr>
          <p:cNvSpPr>
            <a:spLocks noGrp="1"/>
          </p:cNvSpPr>
          <p:nvPr/>
        </p:nvSpPr>
        <p:spPr>
          <a:xfrm>
            <a:off x="1314450" y="4552950"/>
            <a:ext cx="98298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rPr>
              <a:t>Enerji, su, karbon ve kritik sistem güvenilirliği ortak bir modelle nasıl ölçülür?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273EDA9A-B689-4B88-ABD4-0911EBF0D080}"/>
              </a:ext>
            </a:extLst>
          </p:cNvPr>
          <p:cNvSpPr>
            <a:spLocks noGrp="1"/>
          </p:cNvSpPr>
          <p:nvPr/>
        </p:nvSpPr>
        <p:spPr>
          <a:xfrm>
            <a:off x="1314450" y="5200650"/>
            <a:ext cx="9667875" cy="19050"/>
          </a:xfrm>
          <a:prstGeom prst="rect">
            <a:avLst/>
          </a:prstGeom>
          <a:solidFill>
            <a:srgbClr val="DCEBED"/>
          </a:solidFill>
          <a:ln w="0">
            <a:noFill/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9ECCD0AD-4B72-4DA6-9023-453FAE670E66}"/>
              </a:ext>
            </a:extLst>
          </p:cNvPr>
          <p:cNvSpPr>
            <a:spLocks noGrp="1"/>
          </p:cNvSpPr>
          <p:nvPr/>
        </p:nvSpPr>
        <p:spPr>
          <a:xfrm>
            <a:off x="514350" y="5610225"/>
            <a:ext cx="11096625" cy="647700"/>
          </a:xfrm>
          <a:prstGeom prst="roundRect">
            <a:avLst>
              <a:gd name="adj" fmla="val 23529"/>
            </a:avLst>
          </a:prstGeom>
          <a:solidFill>
            <a:srgbClr val="062B45"/>
          </a:solidFill>
          <a:ln w="0">
            <a:noFill/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18" name="Dikdörtgen 17">
            <a:extLst>
              <a:ext uri="{FF2B5EF4-FFF2-40B4-BE49-F238E27FC236}">
                <a16:creationId xmlns:a16="http://schemas.microsoft.com/office/drawing/2014/main" id="{7AED7C2A-9659-4AF4-853C-4F446836004E}"/>
              </a:ext>
            </a:extLst>
          </p:cNvPr>
          <p:cNvSpPr>
            <a:spLocks noGrp="1"/>
          </p:cNvSpPr>
          <p:nvPr/>
        </p:nvSpPr>
        <p:spPr>
          <a:xfrm>
            <a:off x="781050" y="5800725"/>
            <a:ext cx="10572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ctr">
              <a:defRPr sz="15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5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5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5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5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5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5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5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5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5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5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Panel çıktısı: temel engel, alınması gereken karar ve ilk 90 günlük uygulama adımı</a:t>
            </a:r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2D77F779-8F49-4956-994F-A2C2B04902E5}"/>
              </a:ext>
            </a:extLst>
          </p:cNvPr>
          <p:cNvSpPr>
            <a:spLocks noGrp="1"/>
          </p:cNvSpPr>
          <p:nvPr/>
        </p:nvSpPr>
        <p:spPr>
          <a:xfrm>
            <a:off x="514350" y="6515100"/>
            <a:ext cx="4000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647A84"/>
                </a:solidFill>
                <a:latin typeface="Nimbus Sans"/>
                <a:ea typeface="Nimbus Sans"/>
                <a:cs typeface="Nimbus Sans"/>
              </a:rPr>
              <a:t>Sürdürülebilir Tesisler, Güçlü Gelecek</a:t>
            </a: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1FB380B2-883A-41D5-8F81-84C189E6C66C}"/>
              </a:ext>
            </a:extLst>
          </p:cNvPr>
          <p:cNvSpPr>
            <a:spLocks noGrp="1"/>
          </p:cNvSpPr>
          <p:nvPr/>
        </p:nvSpPr>
        <p:spPr>
          <a:xfrm>
            <a:off x="11382375" y="6515100"/>
            <a:ext cx="381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defPPr>
            <a:lvl1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1pPr>
            <a:lvl2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2pPr>
            <a:lvl3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3pPr>
            <a:lvl4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4pPr>
            <a:lvl5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5pPr>
            <a:lvl6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6pPr>
            <a:lvl7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7pPr>
            <a:lvl8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8pPr>
            <a:lvl9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r">
              <a:def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defRPr>
            </a:pPr>
            <a:r>
              <a:rPr sz="825" b="0" i="0">
                <a:solidFill>
                  <a:srgbClr val="647A84"/>
                </a:solidFill>
                <a:latin typeface="Nimbus Sans"/>
                <a:ea typeface="Nimbus Sans"/>
                <a:cs typeface="Nimbus Sans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713194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Resim 14">
            <a:extLst>
              <a:ext uri="{FF2B5EF4-FFF2-40B4-BE49-F238E27FC236}">
                <a16:creationId xmlns:a16="http://schemas.microsoft.com/office/drawing/2014/main" id="{16405F82-9AEA-4119-8ACD-E6E2FE4DE0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90500" y="228600"/>
            <a:ext cx="5095875" cy="3057525"/>
          </a:xfrm>
          <a:prstGeom prst="rect">
            <a:avLst/>
          </a:prstGeom>
        </p:spPr>
      </p:pic>
      <p:sp>
        <p:nvSpPr>
          <p:cNvPr id="2" name="Dikdörtgen 1">
            <a:extLst>
              <a:ext uri="{FF2B5EF4-FFF2-40B4-BE49-F238E27FC236}">
                <a16:creationId xmlns:a16="http://schemas.microsoft.com/office/drawing/2014/main" id="{64C0AB7B-00CF-4F6C-9D84-DE9FEDE977A0}"/>
              </a:ext>
            </a:extLst>
          </p:cNvPr>
          <p:cNvSpPr>
            <a:spLocks noGrp="1"/>
          </p:cNvSpPr>
          <p:nvPr/>
        </p:nvSpPr>
        <p:spPr>
          <a:xfrm>
            <a:off x="1066800" y="3667125"/>
            <a:ext cx="3333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ctr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 i="0">
                <a:solidFill>
                  <a:srgbClr val="062B45"/>
                </a:solidFill>
                <a:latin typeface="Nimbus Sans"/>
                <a:ea typeface="Nimbus Sans"/>
                <a:cs typeface="Nimbus Sans"/>
              </a:rPr>
              <a:t>KATILIM VE KAYIT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108B4F42-360E-4F9F-A8BD-C21D8591E0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685925" y="4095750"/>
            <a:ext cx="2095500" cy="2095500"/>
          </a:xfrm>
          <a:prstGeom prst="rect">
            <a:avLst/>
          </a:prstGeom>
        </p:spPr>
      </p:pic>
      <p:sp>
        <p:nvSpPr>
          <p:cNvPr id="4" name="Dikdörtgen 3">
            <a:extLst>
              <a:ext uri="{FF2B5EF4-FFF2-40B4-BE49-F238E27FC236}">
                <a16:creationId xmlns:a16="http://schemas.microsoft.com/office/drawing/2014/main" id="{7A37CF95-B490-4215-84C8-ABC2F27B3E3C}"/>
              </a:ext>
            </a:extLst>
          </p:cNvPr>
          <p:cNvSpPr>
            <a:spLocks noGrp="1"/>
          </p:cNvSpPr>
          <p:nvPr/>
        </p:nvSpPr>
        <p:spPr>
          <a:xfrm>
            <a:off x="5476875" y="0"/>
            <a:ext cx="6715125" cy="6858000"/>
          </a:xfrm>
          <a:prstGeom prst="rect">
            <a:avLst/>
          </a:prstGeom>
          <a:solidFill>
            <a:srgbClr val="062B45"/>
          </a:solidFill>
          <a:ln w="0">
            <a:noFill/>
            <a:prstDash val="solid"/>
          </a:ln>
        </p:spPr>
        <p:txBody>
          <a:bodyPr/>
          <a:lstStyle/>
          <a:p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CC87DCA0-89E0-47A4-980E-9569782D66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0648950" y="323850"/>
            <a:ext cx="1009650" cy="1009650"/>
          </a:xfrm>
          <a:prstGeom prst="ellipse">
            <a:avLst/>
          </a:prstGeom>
        </p:spPr>
      </p:pic>
      <p:sp>
        <p:nvSpPr>
          <p:cNvPr id="6" name="Dikdörtgen 5">
            <a:extLst>
              <a:ext uri="{FF2B5EF4-FFF2-40B4-BE49-F238E27FC236}">
                <a16:creationId xmlns:a16="http://schemas.microsoft.com/office/drawing/2014/main" id="{8D28F069-B8B9-4AFB-9FF5-551646E59A10}"/>
              </a:ext>
            </a:extLst>
          </p:cNvPr>
          <p:cNvSpPr>
            <a:spLocks noGrp="1"/>
          </p:cNvSpPr>
          <p:nvPr/>
        </p:nvSpPr>
        <p:spPr>
          <a:xfrm>
            <a:off x="6000750" y="723900"/>
            <a:ext cx="4095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7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7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7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7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7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7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7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7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7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7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7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Üyelerimize davet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52D71A87-04D3-4FA9-A5B4-7A3617221C05}"/>
              </a:ext>
            </a:extLst>
          </p:cNvPr>
          <p:cNvSpPr>
            <a:spLocks noGrp="1"/>
          </p:cNvSpPr>
          <p:nvPr/>
        </p:nvSpPr>
        <p:spPr>
          <a:xfrm>
            <a:off x="6000750" y="1466850"/>
            <a:ext cx="5143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02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202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202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202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202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202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202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202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202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202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202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defRPr>
            </a:pPr>
            <a:r>
              <a:rPr sz="2025" b="1" i="0">
                <a:solidFill>
                  <a:srgbClr val="8AC441"/>
                </a:solidFill>
                <a:latin typeface="Nimbus Sans"/>
                <a:ea typeface="Nimbus Sans"/>
                <a:cs typeface="Nimbus Sans"/>
              </a:rPr>
              <a:t>COP31’den dört gün önce tesis sektörünün ortak mesajını birlikte oluşturalım.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511E64CC-7EC9-4774-A8E2-BABD6DED1642}"/>
              </a:ext>
            </a:extLst>
          </p:cNvPr>
          <p:cNvSpPr>
            <a:spLocks noGrp="1"/>
          </p:cNvSpPr>
          <p:nvPr/>
        </p:nvSpPr>
        <p:spPr>
          <a:xfrm>
            <a:off x="6000750" y="2905125"/>
            <a:ext cx="4953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8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8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8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8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8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8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8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8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8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8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8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5 Kasım 2026 Perşembe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1B1793D5-AAA2-4B51-B2E4-B5F1E80B8188}"/>
              </a:ext>
            </a:extLst>
          </p:cNvPr>
          <p:cNvSpPr>
            <a:spLocks noGrp="1"/>
          </p:cNvSpPr>
          <p:nvPr/>
        </p:nvSpPr>
        <p:spPr>
          <a:xfrm>
            <a:off x="6000750" y="3381375"/>
            <a:ext cx="4953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575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575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575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575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575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575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575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575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575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575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575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rPr>
              <a:t>09.00–16.00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61D5BB49-F9CE-4022-A577-871CFE6E7018}"/>
              </a:ext>
            </a:extLst>
          </p:cNvPr>
          <p:cNvSpPr>
            <a:spLocks noGrp="1"/>
          </p:cNvSpPr>
          <p:nvPr/>
        </p:nvSpPr>
        <p:spPr>
          <a:xfrm>
            <a:off x="6000750" y="3848100"/>
            <a:ext cx="5143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57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57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57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57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57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57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57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57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57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57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57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 i="0">
                <a:solidFill>
                  <a:srgbClr val="DCEBED"/>
                </a:solidFill>
                <a:latin typeface="Nimbus Sans"/>
                <a:ea typeface="Nimbus Sans"/>
                <a:cs typeface="Nimbus Sans"/>
              </a:rPr>
              <a:t>Haliç Üniversitesi Kongre Merkezi</a:t>
            </a: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32C17676-F49F-43E6-9B96-48149B1B34ED}"/>
              </a:ext>
            </a:extLst>
          </p:cNvPr>
          <p:cNvSpPr>
            <a:spLocks noGrp="1"/>
          </p:cNvSpPr>
          <p:nvPr/>
        </p:nvSpPr>
        <p:spPr>
          <a:xfrm>
            <a:off x="6000750" y="4705350"/>
            <a:ext cx="4552950" cy="590550"/>
          </a:xfrm>
          <a:prstGeom prst="roundRect">
            <a:avLst>
              <a:gd name="adj" fmla="val 22581"/>
            </a:avLst>
          </a:prstGeom>
          <a:solidFill>
            <a:srgbClr val="53B848"/>
          </a:solidFill>
          <a:ln w="0">
            <a:noFill/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94DA8C08-BC2F-409A-AB0F-1C5776B0A4F0}"/>
              </a:ext>
            </a:extLst>
          </p:cNvPr>
          <p:cNvSpPr>
            <a:spLocks noGrp="1"/>
          </p:cNvSpPr>
          <p:nvPr/>
        </p:nvSpPr>
        <p:spPr>
          <a:xfrm>
            <a:off x="6248400" y="4857750"/>
            <a:ext cx="40576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ctr">
              <a:defRPr sz="1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1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1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1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1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1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1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1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1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1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ctr">
              <a:defRPr sz="1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Katılın, görüşünüzü paylaşın, duyuruyu yaygınlaştırın</a:t>
            </a: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7A9EC481-40EA-4905-8F9E-CB01B5D67D94}"/>
              </a:ext>
            </a:extLst>
          </p:cNvPr>
          <p:cNvSpPr>
            <a:spLocks noGrp="1"/>
          </p:cNvSpPr>
          <p:nvPr/>
        </p:nvSpPr>
        <p:spPr>
          <a:xfrm>
            <a:off x="6000750" y="584835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2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2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2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2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2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2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2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2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2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2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www.uttmd.org    info@uttmd.org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DC54A2BD-308B-4F5C-9BF7-834C256409DA}"/>
              </a:ext>
            </a:extLst>
          </p:cNvPr>
          <p:cNvSpPr>
            <a:spLocks noGrp="1"/>
          </p:cNvSpPr>
          <p:nvPr/>
        </p:nvSpPr>
        <p:spPr>
          <a:xfrm>
            <a:off x="6000750" y="6210300"/>
            <a:ext cx="4762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defPPr>
            <a:lvl1pPr algn="l">
              <a:defRPr sz="120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1pPr>
            <a:lvl2pPr algn="l">
              <a:defRPr sz="120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2pPr>
            <a:lvl3pPr algn="l">
              <a:defRPr sz="120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3pPr>
            <a:lvl4pPr algn="l">
              <a:defRPr sz="120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4pPr>
            <a:lvl5pPr algn="l">
              <a:defRPr sz="120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5pPr>
            <a:lvl6pPr algn="l">
              <a:defRPr sz="120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6pPr>
            <a:lvl7pPr algn="l">
              <a:defRPr sz="120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7pPr>
            <a:lvl8pPr algn="l">
              <a:defRPr sz="120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8pPr>
            <a:lvl9pPr algn="l">
              <a:defRPr sz="120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lvl9pPr>
          </a:lstStyle>
          <a:p>
            <a:pPr algn="l">
              <a:defRPr sz="120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rPr>
              <a:t>Kemal Evcioğlu</a:t>
            </a:r>
          </a:p>
          <a:p>
            <a:pPr algn="l">
              <a:defRPr sz="120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i="0">
                <a:solidFill>
                  <a:srgbClr val="DCEBED"/>
                </a:solidFill>
                <a:latin typeface="Nimbus Sans"/>
                <a:ea typeface="Nimbus Sans"/>
                <a:cs typeface="Nimbus Sans"/>
              </a:rPr>
              <a:t>UTTMD Yönetim Kurulu Başkanı</a:t>
            </a:r>
          </a:p>
        </p:txBody>
      </p:sp>
    </p:spTree>
    <p:extLst>
      <p:ext uri="{BB962C8B-B14F-4D97-AF65-F5344CB8AC3E}">
        <p14:creationId xmlns:p14="http://schemas.microsoft.com/office/powerpoint/2010/main" val="25586717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934</Words>
  <Application>Microsoft Office PowerPoint</Application>
  <DocSecurity>0</DocSecurity>
  <PresentationFormat>Geniş ekran</PresentationFormat>
  <Paragraphs>179</Paragraphs>
  <Slides>9</Slides>
  <Notes>9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2" baseType="lpstr">
      <vt:lpstr>Aptos</vt:lpstr>
      <vt:lpstr>Nimbus Sans</vt:lpstr>
      <vt:lpstr>ChatGPT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 Salbas</cp:lastModifiedBy>
  <cp:revision>2</cp:revision>
  <dcterms:created xsi:type="dcterms:W3CDTF">2026-10-28T20:02:18Z</dcterms:created>
  <dcterms:modified xsi:type="dcterms:W3CDTF">2026-10-29T18:39:46Z</dcterms:modified>
</cp:coreProperties>
</file>